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8"/>
  </p:notesMasterIdLst>
  <p:handoutMasterIdLst>
    <p:handoutMasterId r:id="rId29"/>
  </p:handoutMasterIdLst>
  <p:sldIdLst>
    <p:sldId id="256" r:id="rId2"/>
    <p:sldId id="411" r:id="rId3"/>
    <p:sldId id="410" r:id="rId4"/>
    <p:sldId id="401" r:id="rId5"/>
    <p:sldId id="378" r:id="rId6"/>
    <p:sldId id="313" r:id="rId7"/>
    <p:sldId id="270" r:id="rId8"/>
    <p:sldId id="289" r:id="rId9"/>
    <p:sldId id="262" r:id="rId10"/>
    <p:sldId id="287" r:id="rId11"/>
    <p:sldId id="402" r:id="rId12"/>
    <p:sldId id="403" r:id="rId13"/>
    <p:sldId id="404" r:id="rId14"/>
    <p:sldId id="408" r:id="rId15"/>
    <p:sldId id="284" r:id="rId16"/>
    <p:sldId id="264" r:id="rId17"/>
    <p:sldId id="266" r:id="rId18"/>
    <p:sldId id="377" r:id="rId19"/>
    <p:sldId id="268" r:id="rId20"/>
    <p:sldId id="326" r:id="rId21"/>
    <p:sldId id="330" r:id="rId22"/>
    <p:sldId id="278" r:id="rId23"/>
    <p:sldId id="276" r:id="rId24"/>
    <p:sldId id="282" r:id="rId25"/>
    <p:sldId id="409" r:id="rId26"/>
    <p:sldId id="36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996600"/>
    <a:srgbClr val="969696"/>
    <a:srgbClr val="0000FF"/>
    <a:srgbClr val="808000"/>
    <a:srgbClr val="FF9900"/>
    <a:srgbClr val="7D6F4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0" autoAdjust="0"/>
    <p:restoredTop sz="94630" autoAdjust="0"/>
  </p:normalViewPr>
  <p:slideViewPr>
    <p:cSldViewPr>
      <p:cViewPr varScale="1">
        <p:scale>
          <a:sx n="58" d="100"/>
          <a:sy n="58" d="100"/>
        </p:scale>
        <p:origin x="-830" y="-72"/>
      </p:cViewPr>
      <p:guideLst>
        <p:guide orient="horz" pos="3067"/>
        <p:guide pos="703"/>
      </p:guideLst>
    </p:cSldViewPr>
  </p:slideViewPr>
  <p:outlineViewPr>
    <p:cViewPr>
      <p:scale>
        <a:sx n="33" d="100"/>
        <a:sy n="33" d="100"/>
      </p:scale>
      <p:origin x="0" y="14544"/>
    </p:cViewPr>
  </p:outlineViewPr>
  <p:notesTextViewPr>
    <p:cViewPr>
      <p:scale>
        <a:sx n="100" d="100"/>
        <a:sy n="100" d="100"/>
      </p:scale>
      <p:origin x="0" y="0"/>
    </p:cViewPr>
  </p:notesTextViewPr>
  <p:sorterViewPr>
    <p:cViewPr>
      <p:scale>
        <a:sx n="90" d="100"/>
        <a:sy n="90" d="100"/>
      </p:scale>
      <p:origin x="0" y="1090"/>
    </p:cViewPr>
  </p:sorterViewPr>
  <p:notesViewPr>
    <p:cSldViewPr>
      <p:cViewPr varScale="1">
        <p:scale>
          <a:sx n="53" d="100"/>
          <a:sy n="53" d="100"/>
        </p:scale>
        <p:origin x="-1926" y="-108"/>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4142F9-90F3-41F6-A741-8DFCCA1960B1}" type="datetimeFigureOut">
              <a:rPr lang="ru-RU" smtClean="0"/>
              <a:pPr/>
              <a:t>17.07.2013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5B8ACE-0744-4C31-941C-89F3423D6399}"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39602-C74F-40FF-866E-09174B0DBA05}" type="datetimeFigureOut">
              <a:rPr lang="ru-RU" smtClean="0"/>
              <a:pPr/>
              <a:t>17.07.2013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B72DD1-502E-4EF2-BB52-FBF77352F74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18</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19</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20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21</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22</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23</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24</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25</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26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3B72DD1-502E-4EF2-BB52-FBF77352F745}"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D3B72DD1-502E-4EF2-BB52-FBF77352F745}"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27E25F-655F-4BA4-A090-EFBC8BC7CCE0}" type="datetimeFigureOut">
              <a:rPr lang="ru-RU" smtClean="0"/>
              <a:pPr/>
              <a:t>17.07.2013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A8093B-E9D5-4DDF-96E0-91381949AAB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27E25F-655F-4BA4-A090-EFBC8BC7CCE0}" type="datetimeFigureOut">
              <a:rPr lang="ru-RU" smtClean="0"/>
              <a:pPr/>
              <a:t>17.07.2013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A8093B-E9D5-4DDF-96E0-91381949AAB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27E25F-655F-4BA4-A090-EFBC8BC7CCE0}" type="datetimeFigureOut">
              <a:rPr lang="ru-RU" smtClean="0"/>
              <a:pPr/>
              <a:t>17.07.2013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A8093B-E9D5-4DDF-96E0-91381949AAB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27E25F-655F-4BA4-A090-EFBC8BC7CCE0}" type="datetimeFigureOut">
              <a:rPr lang="ru-RU" smtClean="0"/>
              <a:pPr/>
              <a:t>17.07.2013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A8093B-E9D5-4DDF-96E0-91381949AAB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727E25F-655F-4BA4-A090-EFBC8BC7CCE0}" type="datetimeFigureOut">
              <a:rPr lang="ru-RU" smtClean="0"/>
              <a:pPr/>
              <a:t>17.07.2013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BA8093B-E9D5-4DDF-96E0-91381949AAB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727E25F-655F-4BA4-A090-EFBC8BC7CCE0}" type="datetimeFigureOut">
              <a:rPr lang="ru-RU" smtClean="0"/>
              <a:pPr/>
              <a:t>17.07.2013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A8093B-E9D5-4DDF-96E0-91381949AAB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27E25F-655F-4BA4-A090-EFBC8BC7CCE0}" type="datetimeFigureOut">
              <a:rPr lang="ru-RU" smtClean="0"/>
              <a:pPr/>
              <a:t>17.07.2013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BA8093B-E9D5-4DDF-96E0-91381949AAB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27E25F-655F-4BA4-A090-EFBC8BC7CCE0}" type="datetimeFigureOut">
              <a:rPr lang="ru-RU" smtClean="0"/>
              <a:pPr/>
              <a:t>17.07.2013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BA8093B-E9D5-4DDF-96E0-91381949AAB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27E25F-655F-4BA4-A090-EFBC8BC7CCE0}" type="datetimeFigureOut">
              <a:rPr lang="ru-RU" smtClean="0"/>
              <a:pPr/>
              <a:t>17.07.2013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BA8093B-E9D5-4DDF-96E0-91381949AAB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27E25F-655F-4BA4-A090-EFBC8BC7CCE0}" type="datetimeFigureOut">
              <a:rPr lang="ru-RU" smtClean="0"/>
              <a:pPr/>
              <a:t>17.07.2013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A8093B-E9D5-4DDF-96E0-91381949AAB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27E25F-655F-4BA4-A090-EFBC8BC7CCE0}" type="datetimeFigureOut">
              <a:rPr lang="ru-RU" smtClean="0"/>
              <a:pPr/>
              <a:t>17.07.2013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BA8093B-E9D5-4DDF-96E0-91381949AAB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8000"/>
            <a:lum/>
          </a:blip>
          <a:srcRect/>
          <a:stretch>
            <a:fillRect t="-5000" b="-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27E25F-655F-4BA4-A090-EFBC8BC7CCE0}" type="datetimeFigureOut">
              <a:rPr lang="ru-RU" smtClean="0"/>
              <a:pPr/>
              <a:t>17.07.2013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8093B-E9D5-4DDF-96E0-91381949AAB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slide" Target="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slide" Target="slide5.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18" Type="http://schemas.openxmlformats.org/officeDocument/2006/relationships/slide" Target="slide20.xml"/><Relationship Id="rId3" Type="http://schemas.openxmlformats.org/officeDocument/2006/relationships/notesSlide" Target="../notesSlides/notesSlide4.xml"/><Relationship Id="rId21" Type="http://schemas.openxmlformats.org/officeDocument/2006/relationships/slide" Target="slide23.xml"/><Relationship Id="rId7" Type="http://schemas.openxmlformats.org/officeDocument/2006/relationships/slide" Target="slide9.xml"/><Relationship Id="rId12" Type="http://schemas.openxmlformats.org/officeDocument/2006/relationships/slide" Target="slide14.xml"/><Relationship Id="rId17" Type="http://schemas.openxmlformats.org/officeDocument/2006/relationships/slide" Target="slide19.xml"/><Relationship Id="rId2" Type="http://schemas.openxmlformats.org/officeDocument/2006/relationships/slideLayout" Target="../slideLayouts/slideLayout7.xml"/><Relationship Id="rId16" Type="http://schemas.openxmlformats.org/officeDocument/2006/relationships/slide" Target="slide18.xml"/><Relationship Id="rId20" Type="http://schemas.openxmlformats.org/officeDocument/2006/relationships/slide" Target="slide22.xml"/><Relationship Id="rId1" Type="http://schemas.openxmlformats.org/officeDocument/2006/relationships/themeOverride" Target="../theme/themeOverride1.xml"/><Relationship Id="rId6" Type="http://schemas.openxmlformats.org/officeDocument/2006/relationships/slide" Target="slide8.xml"/><Relationship Id="rId11" Type="http://schemas.openxmlformats.org/officeDocument/2006/relationships/slide" Target="slide13.xml"/><Relationship Id="rId24" Type="http://schemas.openxmlformats.org/officeDocument/2006/relationships/slide" Target="slide26.xml"/><Relationship Id="rId5" Type="http://schemas.openxmlformats.org/officeDocument/2006/relationships/slide" Target="slide7.xml"/><Relationship Id="rId15" Type="http://schemas.openxmlformats.org/officeDocument/2006/relationships/slide" Target="slide17.xml"/><Relationship Id="rId23" Type="http://schemas.openxmlformats.org/officeDocument/2006/relationships/slide" Target="slide25.xml"/><Relationship Id="rId10" Type="http://schemas.openxmlformats.org/officeDocument/2006/relationships/slide" Target="slide12.xml"/><Relationship Id="rId19" Type="http://schemas.openxmlformats.org/officeDocument/2006/relationships/slide" Target="slide21.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16.xml"/><Relationship Id="rId22" Type="http://schemas.openxmlformats.org/officeDocument/2006/relationships/slide" Target="slide24.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93726" y="3355974"/>
            <a:ext cx="7772400" cy="1470025"/>
          </a:xfrm>
        </p:spPr>
        <p:txBody>
          <a:bodyPr>
            <a:noAutofit/>
          </a:bodyPr>
          <a:lstStyle/>
          <a:p>
            <a:r>
              <a:rPr lang="ru-RU" sz="7200" b="1" dirty="0" smtClean="0">
                <a:ln w="19050">
                  <a:solidFill>
                    <a:srgbClr val="969696"/>
                  </a:solidFill>
                </a:ln>
                <a:solidFill>
                  <a:srgbClr val="92D050"/>
                </a:solidFill>
                <a:effectLst>
                  <a:outerShdw blurRad="38100" dist="38100" dir="2700000" algn="tl">
                    <a:srgbClr val="000000">
                      <a:alpha val="43137"/>
                    </a:srgbClr>
                  </a:outerShdw>
                </a:effectLst>
              </a:rPr>
              <a:t>«Ведь были ж схватки боевые…»</a:t>
            </a:r>
            <a:endParaRPr lang="ru-RU" sz="7200" b="1" dirty="0">
              <a:ln w="19050">
                <a:solidFill>
                  <a:srgbClr val="969696"/>
                </a:solidFill>
              </a:ln>
              <a:solidFill>
                <a:srgbClr val="92D050"/>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738135" y="5692806"/>
            <a:ext cx="8172908" cy="864096"/>
          </a:xfrm>
        </p:spPr>
        <p:txBody>
          <a:bodyPr>
            <a:normAutofit/>
          </a:bodyPr>
          <a:lstStyle/>
          <a:p>
            <a:pPr algn="r"/>
            <a:r>
              <a:rPr lang="ru-RU" b="1" dirty="0" smtClean="0">
                <a:solidFill>
                  <a:srgbClr val="996600"/>
                </a:solidFill>
                <a:effectLst>
                  <a:outerShdw blurRad="38100" dist="38100" dir="2700000" algn="tl">
                    <a:srgbClr val="000000">
                      <a:alpha val="43137"/>
                    </a:srgbClr>
                  </a:outerShdw>
                </a:effectLst>
              </a:rPr>
              <a:t>Викторина для учащихся 8-10 классов</a:t>
            </a:r>
            <a:endParaRPr lang="ru-RU" b="1" dirty="0">
              <a:solidFill>
                <a:srgbClr val="996600"/>
              </a:solidFill>
              <a:effectLst>
                <a:outerShdw blurRad="38100" dist="38100" dir="2700000" algn="tl">
                  <a:srgbClr val="000000">
                    <a:alpha val="43137"/>
                  </a:srgbClr>
                </a:outerShdw>
              </a:effectLst>
            </a:endParaRPr>
          </a:p>
        </p:txBody>
      </p:sp>
      <p:sp>
        <p:nvSpPr>
          <p:cNvPr id="4" name="TextBox 3"/>
          <p:cNvSpPr txBox="1"/>
          <p:nvPr/>
        </p:nvSpPr>
        <p:spPr>
          <a:xfrm>
            <a:off x="2636811" y="398421"/>
            <a:ext cx="6183152" cy="1077218"/>
          </a:xfrm>
          <a:prstGeom prst="rect">
            <a:avLst/>
          </a:prstGeom>
          <a:noFill/>
        </p:spPr>
        <p:txBody>
          <a:bodyPr wrap="square" rtlCol="0">
            <a:spAutoFit/>
          </a:bodyPr>
          <a:lstStyle/>
          <a:p>
            <a:pPr algn="r"/>
            <a:r>
              <a:rPr lang="ru-RU" sz="3200" b="1" dirty="0" smtClean="0">
                <a:solidFill>
                  <a:srgbClr val="996600"/>
                </a:solidFill>
                <a:effectLst>
                  <a:outerShdw blurRad="38100" dist="38100" dir="2700000" algn="tl">
                    <a:srgbClr val="000000">
                      <a:alpha val="43137"/>
                    </a:srgbClr>
                  </a:outerShdw>
                </a:effectLst>
              </a:rPr>
              <a:t>К 200-летию </a:t>
            </a:r>
          </a:p>
          <a:p>
            <a:pPr algn="r"/>
            <a:r>
              <a:rPr lang="ru-RU" sz="3200" b="1" dirty="0" smtClean="0">
                <a:solidFill>
                  <a:srgbClr val="996600"/>
                </a:solidFill>
                <a:effectLst>
                  <a:outerShdw blurRad="38100" dist="38100" dir="2700000" algn="tl">
                    <a:srgbClr val="000000">
                      <a:alpha val="43137"/>
                    </a:srgbClr>
                  </a:outerShdw>
                </a:effectLst>
              </a:rPr>
              <a:t>Отечественной войны 1812 года</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467544" y="1628800"/>
            <a:ext cx="7992888" cy="3852429"/>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ormAutofit/>
          </a:bodyPr>
          <a:lstStyle/>
          <a:p>
            <a:pPr indent="-71438"/>
            <a:r>
              <a:rPr lang="ru-RU" dirty="0" smtClean="0"/>
              <a:t>Наш герой известен под именем Александра Андреевича Александрова (псевдоним, говорят, придумал сам Александр </a:t>
            </a:r>
            <a:r>
              <a:rPr lang="en-US" dirty="0" smtClean="0"/>
              <a:t>I</a:t>
            </a:r>
            <a:r>
              <a:rPr lang="ru-RU" dirty="0" smtClean="0"/>
              <a:t>)</a:t>
            </a:r>
          </a:p>
          <a:p>
            <a:pPr indent="-71438"/>
            <a:r>
              <a:rPr lang="ru-RU" dirty="0" smtClean="0"/>
              <a:t>Обстоятельства вынудили выдавать себя за 14-летнего подростка</a:t>
            </a:r>
          </a:p>
          <a:p>
            <a:pPr indent="-71438"/>
            <a:r>
              <a:rPr lang="ru-RU" dirty="0" smtClean="0"/>
              <a:t>Потомкам остались «Записки…»</a:t>
            </a:r>
          </a:p>
          <a:p>
            <a:pPr indent="-71438"/>
            <a:r>
              <a:rPr lang="ru-RU" dirty="0" smtClean="0"/>
              <a:t>Послужил прототипом одного из героев «Гусарской баллады»</a:t>
            </a:r>
          </a:p>
          <a:p>
            <a:pPr indent="-71438"/>
            <a:endParaRPr lang="ru-RU" dirty="0"/>
          </a:p>
        </p:txBody>
      </p:sp>
      <p:pic>
        <p:nvPicPr>
          <p:cNvPr id="7" name="Рисунок 6" descr="Дурова.jpg"/>
          <p:cNvPicPr>
            <a:picLocks noChangeAspect="1"/>
          </p:cNvPicPr>
          <p:nvPr/>
        </p:nvPicPr>
        <p:blipFill>
          <a:blip r:embed="rId3" cstate="print"/>
          <a:stretch>
            <a:fillRect/>
          </a:stretch>
        </p:blipFill>
        <p:spPr>
          <a:xfrm>
            <a:off x="287524" y="0"/>
            <a:ext cx="7700962" cy="68580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Rectangle 2"/>
          <p:cNvSpPr>
            <a:spLocks noChangeArrowheads="1"/>
          </p:cNvSpPr>
          <p:nvPr/>
        </p:nvSpPr>
        <p:spPr bwMode="auto">
          <a:xfrm>
            <a:off x="3203848" y="5877272"/>
            <a:ext cx="4140460" cy="707886"/>
          </a:xfrm>
          <a:prstGeom prst="rect">
            <a:avLst/>
          </a:prstGeom>
          <a:ln>
            <a:headEnd/>
            <a:tailEnd/>
          </a:ln>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4000" dirty="0" smtClean="0"/>
              <a:t>Надежда Дурова</a:t>
            </a:r>
            <a:endParaRPr kumimoji="0" lang="ru-RU" sz="40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А5</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1" name="Управляющая кнопка: домой 10">
            <a:hlinkClick r:id="rId4"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9" presetClass="exit" presetSubtype="0" fill="hold" grpId="0" nodeType="withEffect">
                                  <p:stCondLst>
                                    <p:cond delay="0"/>
                                  </p:stCondLst>
                                  <p:childTnLst>
                                    <p:animEffect transition="out" filter="dissolve">
                                      <p:cBhvr>
                                        <p:cTn id="14" dur="2000"/>
                                        <p:tgtEl>
                                          <p:spTgt spid="6">
                                            <p:txEl>
                                              <p:pRg st="0" end="0"/>
                                            </p:txEl>
                                          </p:spTgt>
                                        </p:tgtEl>
                                      </p:cBhvr>
                                    </p:animEffect>
                                    <p:set>
                                      <p:cBhvr>
                                        <p:cTn id="15" dur="1" fill="hold">
                                          <p:stCondLst>
                                            <p:cond delay="1999"/>
                                          </p:stCondLst>
                                        </p:cTn>
                                        <p:tgtEl>
                                          <p:spTgt spid="6">
                                            <p:txEl>
                                              <p:pRg st="0" end="0"/>
                                            </p:txEl>
                                          </p:spTgt>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2000"/>
                                        <p:tgtEl>
                                          <p:spTgt spid="6">
                                            <p:txEl>
                                              <p:pRg st="1" end="1"/>
                                            </p:txEl>
                                          </p:spTgt>
                                        </p:tgtEl>
                                      </p:cBhvr>
                                    </p:animEffect>
                                    <p:set>
                                      <p:cBhvr>
                                        <p:cTn id="18" dur="1" fill="hold">
                                          <p:stCondLst>
                                            <p:cond delay="1999"/>
                                          </p:stCondLst>
                                        </p:cTn>
                                        <p:tgtEl>
                                          <p:spTgt spid="6">
                                            <p:txEl>
                                              <p:pRg st="1" end="1"/>
                                            </p:txEl>
                                          </p:spTgt>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2000"/>
                                        <p:tgtEl>
                                          <p:spTgt spid="6">
                                            <p:txEl>
                                              <p:pRg st="2" end="2"/>
                                            </p:txEl>
                                          </p:spTgt>
                                        </p:tgtEl>
                                      </p:cBhvr>
                                    </p:animEffect>
                                    <p:set>
                                      <p:cBhvr>
                                        <p:cTn id="21" dur="1" fill="hold">
                                          <p:stCondLst>
                                            <p:cond delay="1999"/>
                                          </p:stCondLst>
                                        </p:cTn>
                                        <p:tgtEl>
                                          <p:spTgt spid="6">
                                            <p:txEl>
                                              <p:pRg st="2" end="2"/>
                                            </p:txEl>
                                          </p:spTgt>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2000"/>
                                        <p:tgtEl>
                                          <p:spTgt spid="6">
                                            <p:txEl>
                                              <p:pRg st="3" end="3"/>
                                            </p:txEl>
                                          </p:spTgt>
                                        </p:tgtEl>
                                      </p:cBhvr>
                                    </p:animEffect>
                                    <p:set>
                                      <p:cBhvr>
                                        <p:cTn id="24" dur="1" fill="hold">
                                          <p:stCondLst>
                                            <p:cond delay="1999"/>
                                          </p:stCondLst>
                                        </p:cTn>
                                        <p:tgtEl>
                                          <p:spTgt spid="6">
                                            <p:txEl>
                                              <p:pRg st="3" end="3"/>
                                            </p:txEl>
                                          </p:spTgt>
                                        </p:tgtEl>
                                        <p:attrNameLst>
                                          <p:attrName>style.visibility</p:attrName>
                                        </p:attrNameLst>
                                      </p:cBhvr>
                                      <p:to>
                                        <p:strVal val="hidden"/>
                                      </p:to>
                                    </p:set>
                                  </p:childTnLst>
                                </p:cTn>
                              </p:par>
                              <p:par>
                                <p:cTn id="25" presetID="9" presetClass="exit" presetSubtype="0" fill="hold" grpId="0" nodeType="withEffect">
                                  <p:stCondLst>
                                    <p:cond delay="0"/>
                                  </p:stCondLst>
                                  <p:childTnLst>
                                    <p:animEffect transition="out" filter="dissolve">
                                      <p:cBhvr>
                                        <p:cTn id="26" dur="2000"/>
                                        <p:tgtEl>
                                          <p:spTgt spid="6">
                                            <p:bg/>
                                          </p:spTgt>
                                        </p:tgtEl>
                                      </p:cBhvr>
                                    </p:animEffect>
                                    <p:set>
                                      <p:cBhvr>
                                        <p:cTn id="27" dur="1" fill="hold">
                                          <p:stCondLst>
                                            <p:cond delay="1999"/>
                                          </p:stCondLst>
                                        </p:cTn>
                                        <p:tgtEl>
                                          <p:spTgt spid="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600201"/>
            <a:ext cx="8147248" cy="1396751"/>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ormAutofit/>
          </a:bodyPr>
          <a:lstStyle/>
          <a:p>
            <a:pPr indent="22225" algn="ctr">
              <a:buNone/>
            </a:pPr>
            <a:r>
              <a:rPr lang="ru-RU" dirty="0" smtClean="0"/>
              <a:t>Где прилег отдохнуть герой стихотворения «Бородино» и «слышал до рассвета как  ликовал француз»?</a:t>
            </a:r>
            <a:endParaRPr lang="ru-RU" dirty="0"/>
          </a:p>
        </p:txBody>
      </p:sp>
      <p:sp>
        <p:nvSpPr>
          <p:cNvPr id="4" name="Содержимое 3"/>
          <p:cNvSpPr>
            <a:spLocks noGrp="1"/>
          </p:cNvSpPr>
          <p:nvPr>
            <p:ph sz="half" idx="2"/>
          </p:nvPr>
        </p:nvSpPr>
        <p:spPr>
          <a:xfrm>
            <a:off x="1079612" y="3681028"/>
            <a:ext cx="7164796" cy="1404156"/>
          </a:xfr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a:normAutofit/>
          </a:bodyPr>
          <a:lstStyle/>
          <a:p>
            <a:pPr marL="365125" indent="0" algn="ctr">
              <a:buNone/>
            </a:pPr>
            <a:r>
              <a:rPr lang="ru-RU" dirty="0" smtClean="0"/>
              <a:t>«…Прилег вздремнуть я  </a:t>
            </a:r>
            <a:r>
              <a:rPr lang="ru-RU" b="1" u="sng" dirty="0" smtClean="0"/>
              <a:t>у</a:t>
            </a:r>
            <a:r>
              <a:rPr lang="ru-RU" u="sng" dirty="0" smtClean="0"/>
              <a:t> </a:t>
            </a:r>
            <a:r>
              <a:rPr lang="ru-RU" b="1" u="sng" dirty="0" smtClean="0"/>
              <a:t>лафета,</a:t>
            </a:r>
            <a:r>
              <a:rPr lang="ru-RU" dirty="0" smtClean="0"/>
              <a:t/>
            </a:r>
            <a:br>
              <a:rPr lang="ru-RU" dirty="0" smtClean="0"/>
            </a:br>
            <a:r>
              <a:rPr lang="ru-RU" dirty="0" smtClean="0"/>
              <a:t>И слышно было до рассвета,</a:t>
            </a:r>
            <a:br>
              <a:rPr lang="ru-RU" dirty="0" smtClean="0"/>
            </a:br>
            <a:r>
              <a:rPr lang="ru-RU" dirty="0" smtClean="0"/>
              <a:t>Как ликовал француз...»</a:t>
            </a:r>
            <a:endParaRPr lang="ru-RU" dirty="0"/>
          </a:p>
        </p:txBody>
      </p:sp>
      <p:sp>
        <p:nvSpPr>
          <p:cNvPr id="7"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Б1</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8" name="Управляющая кнопка: домой 7">
            <a:hlinkClick r:id="rId3"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360"/>
                                          </p:val>
                                        </p:tav>
                                        <p:tav tm="100000">
                                          <p:val>
                                            <p:fltVal val="0"/>
                                          </p:val>
                                        </p:tav>
                                      </p:tavLst>
                                    </p:anim>
                                    <p:animEffect transition="in" filter="fade">
                                      <p:cBhvr>
                                        <p:cTn id="10" dur="1000"/>
                                        <p:tgtEl>
                                          <p:spTgt spid="4">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11560" y="2384884"/>
            <a:ext cx="8111244" cy="1144723"/>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ormAutofit/>
          </a:bodyPr>
          <a:lstStyle/>
          <a:p>
            <a:pPr indent="22225" algn="ctr">
              <a:buNone/>
            </a:pPr>
            <a:r>
              <a:rPr lang="ru-RU" dirty="0" smtClean="0"/>
              <a:t>Что случилось с полковником, который «рожден был хватом, слуга царю, отец солдатам»?</a:t>
            </a:r>
            <a:endParaRPr lang="ru-RU" dirty="0"/>
          </a:p>
        </p:txBody>
      </p:sp>
      <p:sp>
        <p:nvSpPr>
          <p:cNvPr id="4" name="Содержимое 3"/>
          <p:cNvSpPr>
            <a:spLocks noGrp="1"/>
          </p:cNvSpPr>
          <p:nvPr>
            <p:ph sz="half" idx="2"/>
          </p:nvPr>
        </p:nvSpPr>
        <p:spPr>
          <a:xfrm>
            <a:off x="719572" y="4365104"/>
            <a:ext cx="7967228" cy="1224137"/>
          </a:xfr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a:normAutofit/>
          </a:bodyPr>
          <a:lstStyle/>
          <a:p>
            <a:pPr indent="19050" algn="ctr">
              <a:buNone/>
            </a:pPr>
            <a:r>
              <a:rPr lang="ru-RU" dirty="0" smtClean="0"/>
              <a:t>«…Да, жаль его: </a:t>
            </a:r>
            <a:r>
              <a:rPr lang="ru-RU" b="1" u="sng" dirty="0" smtClean="0"/>
              <a:t>сражен булатом</a:t>
            </a:r>
            <a:r>
              <a:rPr lang="ru-RU" dirty="0" smtClean="0"/>
              <a:t>,</a:t>
            </a:r>
            <a:br>
              <a:rPr lang="ru-RU" dirty="0" smtClean="0"/>
            </a:br>
            <a:r>
              <a:rPr lang="ru-RU" dirty="0" smtClean="0"/>
              <a:t>Он спит в земле сырой…»</a:t>
            </a:r>
            <a:endParaRPr lang="ru-RU" dirty="0"/>
          </a:p>
        </p:txBody>
      </p:sp>
      <p:sp>
        <p:nvSpPr>
          <p:cNvPr id="7"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Б2</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8" name="Управляющая кнопка: домой 7">
            <a:hlinkClick r:id="rId3"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360"/>
                                          </p:val>
                                        </p:tav>
                                        <p:tav tm="100000">
                                          <p:val>
                                            <p:fltVal val="0"/>
                                          </p:val>
                                        </p:tav>
                                      </p:tavLst>
                                    </p:anim>
                                    <p:animEffect transition="in" filter="fade">
                                      <p:cBhvr>
                                        <p:cTn id="10" dur="1000"/>
                                        <p:tgtEl>
                                          <p:spTgt spid="4">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340769"/>
            <a:ext cx="8255260" cy="1008112"/>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ormAutofit lnSpcReduction="10000"/>
          </a:bodyPr>
          <a:lstStyle/>
          <a:p>
            <a:pPr indent="22225" algn="ctr">
              <a:buNone/>
            </a:pPr>
            <a:r>
              <a:rPr lang="ru-RU" dirty="0" smtClean="0"/>
              <a:t>Что хотели изорвать старики о русские штыки после отступления?</a:t>
            </a:r>
            <a:endParaRPr lang="ru-RU" dirty="0"/>
          </a:p>
        </p:txBody>
      </p:sp>
      <p:sp>
        <p:nvSpPr>
          <p:cNvPr id="4" name="Содержимое 3"/>
          <p:cNvSpPr>
            <a:spLocks noGrp="1"/>
          </p:cNvSpPr>
          <p:nvPr>
            <p:ph sz="half" idx="2"/>
          </p:nvPr>
        </p:nvSpPr>
        <p:spPr>
          <a:xfrm>
            <a:off x="323528" y="2528900"/>
            <a:ext cx="8640960" cy="3057203"/>
          </a:xfr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a:normAutofit lnSpcReduction="10000"/>
          </a:bodyPr>
          <a:lstStyle/>
          <a:p>
            <a:pPr indent="22225" algn="ctr">
              <a:buNone/>
            </a:pPr>
            <a:r>
              <a:rPr lang="ru-RU" dirty="0" smtClean="0"/>
              <a:t>«…Мы долго молча отступали,</a:t>
            </a:r>
            <a:br>
              <a:rPr lang="ru-RU" dirty="0" smtClean="0"/>
            </a:br>
            <a:r>
              <a:rPr lang="ru-RU" dirty="0" smtClean="0"/>
              <a:t>Досадно было, боя ждали,</a:t>
            </a:r>
            <a:br>
              <a:rPr lang="ru-RU" dirty="0" smtClean="0"/>
            </a:br>
            <a:r>
              <a:rPr lang="ru-RU" dirty="0" smtClean="0"/>
              <a:t>Ворчали старики:</a:t>
            </a:r>
            <a:br>
              <a:rPr lang="ru-RU" dirty="0" smtClean="0"/>
            </a:br>
            <a:r>
              <a:rPr lang="ru-RU" dirty="0" smtClean="0"/>
              <a:t>"Что ж мы? на зимние квартиры?</a:t>
            </a:r>
            <a:br>
              <a:rPr lang="ru-RU" dirty="0" smtClean="0"/>
            </a:br>
            <a:r>
              <a:rPr lang="ru-RU" dirty="0" smtClean="0"/>
              <a:t>Не смеют, что ли, командиры</a:t>
            </a:r>
            <a:br>
              <a:rPr lang="ru-RU" dirty="0" smtClean="0"/>
            </a:br>
            <a:r>
              <a:rPr lang="ru-RU" b="1" u="sng" dirty="0" smtClean="0"/>
              <a:t>Чужие изорвать мундиры</a:t>
            </a:r>
            <a:r>
              <a:rPr lang="ru-RU" dirty="0" smtClean="0"/>
              <a:t/>
            </a:r>
            <a:br>
              <a:rPr lang="ru-RU" dirty="0" smtClean="0"/>
            </a:br>
            <a:r>
              <a:rPr lang="ru-RU" dirty="0" smtClean="0"/>
              <a:t>О русские штыки?" …»</a:t>
            </a:r>
            <a:endParaRPr lang="ru-RU" dirty="0"/>
          </a:p>
        </p:txBody>
      </p:sp>
      <p:sp>
        <p:nvSpPr>
          <p:cNvPr id="7"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Б3</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8" name="Управляющая кнопка: домой 7">
            <a:hlinkClick r:id="rId3"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360"/>
                                          </p:val>
                                        </p:tav>
                                        <p:tav tm="100000">
                                          <p:val>
                                            <p:fltVal val="0"/>
                                          </p:val>
                                        </p:tav>
                                      </p:tavLst>
                                    </p:anim>
                                    <p:animEffect transition="in" filter="fade">
                                      <p:cBhvr>
                                        <p:cTn id="10" dur="1000"/>
                                        <p:tgtEl>
                                          <p:spTgt spid="4">
                                            <p:bg/>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a:xfrm>
            <a:off x="457200" y="1600201"/>
            <a:ext cx="8363272" cy="1072715"/>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lstStyle/>
          <a:p>
            <a:pPr indent="22225">
              <a:buNone/>
            </a:pPr>
            <a:r>
              <a:rPr lang="ru-RU" dirty="0" smtClean="0"/>
              <a:t>Что забил в пушку туго, чтобы угостить брата француза, герой </a:t>
            </a:r>
            <a:r>
              <a:rPr lang="ru-RU" dirty="0" err="1" smtClean="0"/>
              <a:t>лермонтовского</a:t>
            </a:r>
            <a:r>
              <a:rPr lang="ru-RU" dirty="0" smtClean="0"/>
              <a:t> "Бородино" ?</a:t>
            </a:r>
            <a:endParaRPr lang="ru-RU" dirty="0"/>
          </a:p>
        </p:txBody>
      </p:sp>
      <p:sp>
        <p:nvSpPr>
          <p:cNvPr id="8" name="TextBox 7"/>
          <p:cNvSpPr txBox="1"/>
          <p:nvPr/>
        </p:nvSpPr>
        <p:spPr>
          <a:xfrm>
            <a:off x="1331640" y="2888940"/>
            <a:ext cx="6912768" cy="3108543"/>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ru-RU" sz="2800" b="1" u="sng" dirty="0" smtClean="0"/>
              <a:t>Забил заряд я в пушку туго</a:t>
            </a:r>
            <a:r>
              <a:rPr lang="ru-RU" sz="2800" dirty="0" smtClean="0"/>
              <a:t/>
            </a:r>
            <a:br>
              <a:rPr lang="ru-RU" sz="2800" dirty="0" smtClean="0"/>
            </a:br>
            <a:r>
              <a:rPr lang="ru-RU" sz="2800" dirty="0" smtClean="0"/>
              <a:t>И думал: угощу я друга!</a:t>
            </a:r>
            <a:br>
              <a:rPr lang="ru-RU" sz="2800" dirty="0" smtClean="0"/>
            </a:br>
            <a:r>
              <a:rPr lang="ru-RU" sz="2800" dirty="0" smtClean="0"/>
              <a:t>Постой-ка, брат </a:t>
            </a:r>
            <a:r>
              <a:rPr lang="ru-RU" sz="2800" dirty="0" err="1" smtClean="0"/>
              <a:t>мусью</a:t>
            </a:r>
            <a:r>
              <a:rPr lang="ru-RU" sz="2800" dirty="0" smtClean="0"/>
              <a:t>!</a:t>
            </a:r>
            <a:br>
              <a:rPr lang="ru-RU" sz="2800" dirty="0" smtClean="0"/>
            </a:br>
            <a:r>
              <a:rPr lang="ru-RU" sz="2800" dirty="0" smtClean="0"/>
              <a:t>Что тут хитрить, пожалуй к бою;</a:t>
            </a:r>
            <a:br>
              <a:rPr lang="ru-RU" sz="2800" dirty="0" smtClean="0"/>
            </a:br>
            <a:r>
              <a:rPr lang="ru-RU" sz="2800" dirty="0" smtClean="0"/>
              <a:t>Уж мы пойдем ломить стеною,</a:t>
            </a:r>
            <a:br>
              <a:rPr lang="ru-RU" sz="2800" dirty="0" smtClean="0"/>
            </a:br>
            <a:r>
              <a:rPr lang="ru-RU" sz="2800" dirty="0" smtClean="0"/>
              <a:t>Уж постоим мы головою</a:t>
            </a:r>
            <a:br>
              <a:rPr lang="ru-RU" sz="2800" dirty="0" smtClean="0"/>
            </a:br>
            <a:r>
              <a:rPr lang="ru-RU" sz="2800" dirty="0" smtClean="0"/>
              <a:t>За родину свою!</a:t>
            </a:r>
            <a:endParaRPr lang="ru-RU" sz="2800" dirty="0"/>
          </a:p>
        </p:txBody>
      </p:sp>
      <p:sp>
        <p:nvSpPr>
          <p:cNvPr id="10"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Б4</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1" name="Управляющая кнопка: домой 10">
            <a:hlinkClick r:id="rId3"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36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Б5</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1" name="Управляющая кнопка: домой 10">
            <a:hlinkClick r:id="rId3"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2" name="Прямоугольник 11"/>
          <p:cNvSpPr/>
          <p:nvPr/>
        </p:nvSpPr>
        <p:spPr>
          <a:xfrm>
            <a:off x="1079612" y="2852936"/>
            <a:ext cx="6732748" cy="3108543"/>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ru-RU" sz="2800" dirty="0" smtClean="0"/>
              <a:t>Вам не видать таких сражений!..</a:t>
            </a:r>
            <a:br>
              <a:rPr lang="ru-RU" sz="2800" dirty="0" smtClean="0"/>
            </a:br>
            <a:r>
              <a:rPr lang="ru-RU" sz="2800" dirty="0" smtClean="0"/>
              <a:t>Носились знамена, как тени,</a:t>
            </a:r>
            <a:br>
              <a:rPr lang="ru-RU" sz="2800" dirty="0" smtClean="0"/>
            </a:br>
            <a:r>
              <a:rPr lang="ru-RU" sz="2800" dirty="0" smtClean="0"/>
              <a:t>В дыму огонь блестел,</a:t>
            </a:r>
            <a:br>
              <a:rPr lang="ru-RU" sz="2800" dirty="0" smtClean="0"/>
            </a:br>
            <a:r>
              <a:rPr lang="ru-RU" sz="2800" b="1" u="sng" dirty="0" smtClean="0"/>
              <a:t>Звучал булат</a:t>
            </a:r>
            <a:r>
              <a:rPr lang="ru-RU" sz="2800" dirty="0" smtClean="0"/>
              <a:t>, </a:t>
            </a:r>
            <a:r>
              <a:rPr lang="ru-RU" sz="2800" b="1" u="sng" dirty="0" smtClean="0"/>
              <a:t>картечь визжала</a:t>
            </a:r>
            <a:r>
              <a:rPr lang="ru-RU" sz="2800" dirty="0" smtClean="0"/>
              <a:t>,</a:t>
            </a:r>
            <a:br>
              <a:rPr lang="ru-RU" sz="2800" dirty="0" smtClean="0"/>
            </a:br>
            <a:r>
              <a:rPr lang="ru-RU" sz="2800" dirty="0" smtClean="0"/>
              <a:t>Рука бойцов колоть устала,</a:t>
            </a:r>
            <a:br>
              <a:rPr lang="ru-RU" sz="2800" dirty="0" smtClean="0"/>
            </a:br>
            <a:r>
              <a:rPr lang="ru-RU" sz="2800" b="1" u="sng" dirty="0" smtClean="0"/>
              <a:t>И ядрам пролетать мешала</a:t>
            </a:r>
            <a:br>
              <a:rPr lang="ru-RU" sz="2800" b="1" u="sng" dirty="0" smtClean="0"/>
            </a:br>
            <a:r>
              <a:rPr lang="ru-RU" sz="2800" b="1" u="sng" dirty="0" smtClean="0"/>
              <a:t>Гора кровавых тел</a:t>
            </a:r>
            <a:r>
              <a:rPr lang="ru-RU" sz="2800" dirty="0" smtClean="0"/>
              <a:t>.</a:t>
            </a:r>
            <a:endParaRPr lang="ru-RU" sz="2800" dirty="0"/>
          </a:p>
        </p:txBody>
      </p:sp>
      <p:sp>
        <p:nvSpPr>
          <p:cNvPr id="13" name="TextBox 12"/>
          <p:cNvSpPr txBox="1"/>
          <p:nvPr/>
        </p:nvSpPr>
        <p:spPr>
          <a:xfrm>
            <a:off x="179512" y="1556792"/>
            <a:ext cx="8388932" cy="1077218"/>
          </a:xfrm>
          <a:prstGeom prst="rect">
            <a:avLst/>
          </a:prstGeom>
          <a:effectLst>
            <a:outerShdw blurRad="40000" dist="20000" dir="5400000" rotWithShape="0">
              <a:srgbClr val="000000">
                <a:alpha val="38000"/>
              </a:srgbClr>
            </a:outerShdw>
            <a:softEdge rad="63500"/>
          </a:effectLst>
        </p:spPr>
        <p:style>
          <a:lnRef idx="3">
            <a:schemeClr val="lt1"/>
          </a:lnRef>
          <a:fillRef idx="1">
            <a:schemeClr val="accent3"/>
          </a:fillRef>
          <a:effectRef idx="1">
            <a:schemeClr val="accent3"/>
          </a:effectRef>
          <a:fontRef idx="minor">
            <a:schemeClr val="lt1"/>
          </a:fontRef>
        </p:style>
        <p:txBody>
          <a:bodyPr wrap="square" rtlCol="0">
            <a:spAutoFit/>
          </a:bodyPr>
          <a:lstStyle/>
          <a:p>
            <a:r>
              <a:rPr lang="ru-RU" sz="3200" dirty="0" smtClean="0"/>
              <a:t>Когда «в дыму огонь блестел», что делали булат и картечь, что мешало  ядрам летать? </a:t>
            </a:r>
            <a:endParaRPr lang="ru-RU"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36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431540" y="4303455"/>
            <a:ext cx="3384376" cy="2062103"/>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ru-RU" sz="3200" dirty="0" smtClean="0"/>
              <a:t>укрепление, выступающее углом из крепостного вала</a:t>
            </a:r>
            <a:endParaRPr lang="ru-RU" sz="3200" b="1" dirty="0"/>
          </a:p>
        </p:txBody>
      </p:sp>
      <p:pic>
        <p:nvPicPr>
          <p:cNvPr id="54274" name="Picture 2"/>
          <p:cNvPicPr>
            <a:picLocks noChangeAspect="1" noChangeArrowheads="1"/>
          </p:cNvPicPr>
          <p:nvPr/>
        </p:nvPicPr>
        <p:blipFill>
          <a:blip r:embed="rId3" cstate="print"/>
          <a:stretch>
            <a:fillRect/>
          </a:stretch>
        </p:blipFill>
        <p:spPr bwMode="auto">
          <a:xfrm>
            <a:off x="4427984" y="4221088"/>
            <a:ext cx="4104456" cy="2340260"/>
          </a:xfrm>
          <a:prstGeom prst="rect">
            <a:avLst/>
          </a:prstGeom>
          <a:noFill/>
          <a:ln w="9525">
            <a:noFill/>
            <a:miter lim="800000"/>
            <a:headEnd/>
            <a:tailEnd/>
          </a:ln>
          <a:effectLst/>
          <a:scene3d>
            <a:camera prst="orthographicFront"/>
            <a:lightRig rig="threePt" dir="t"/>
          </a:scene3d>
          <a:sp3d>
            <a:bevelT/>
          </a:sp3d>
        </p:spPr>
      </p:pic>
      <p:sp>
        <p:nvSpPr>
          <p:cNvPr id="8" name="TextBox 7"/>
          <p:cNvSpPr txBox="1"/>
          <p:nvPr/>
        </p:nvSpPr>
        <p:spPr>
          <a:xfrm>
            <a:off x="683568" y="1772816"/>
            <a:ext cx="7164796" cy="2092881"/>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wrap="square" rtlCol="0">
            <a:spAutoFit/>
          </a:bodyPr>
          <a:lstStyle/>
          <a:p>
            <a:pPr lvl="0"/>
            <a:r>
              <a:rPr lang="ru-RU" sz="2800" dirty="0" err="1" smtClean="0"/>
              <a:t>Багратионовы</a:t>
            </a:r>
            <a:r>
              <a:rPr lang="ru-RU" sz="2800" dirty="0" smtClean="0"/>
              <a:t> флеши были одной из ключевых позиций обороны Второй армии под командованием Багратиона. А что такое «флешь»? </a:t>
            </a:r>
          </a:p>
          <a:p>
            <a:endParaRPr lang="ru-RU" dirty="0"/>
          </a:p>
        </p:txBody>
      </p:sp>
      <p:sp>
        <p:nvSpPr>
          <p:cNvPr id="9"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В1</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0" name="Управляющая кнопка: домой 9">
            <a:hlinkClick r:id="rId4"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10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54274"/>
                                        </p:tgtEl>
                                        <p:attrNameLst>
                                          <p:attrName>style.visibility</p:attrName>
                                        </p:attrNameLst>
                                      </p:cBhvr>
                                      <p:to>
                                        <p:strVal val="visible"/>
                                      </p:to>
                                    </p:set>
                                    <p:animEffect transition="in" filter="box(in)">
                                      <p:cBhvr>
                                        <p:cTn id="10"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5516" y="1376773"/>
            <a:ext cx="5688632" cy="2448272"/>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chor="ctr">
            <a:normAutofit/>
          </a:bodyPr>
          <a:lstStyle/>
          <a:p>
            <a:pPr marL="273050" lvl="0" indent="1588" algn="ctr">
              <a:buNone/>
            </a:pPr>
            <a:r>
              <a:rPr lang="ru-RU" dirty="0" smtClean="0"/>
              <a:t>У драгуна на каске красовался пышный хвост из конских волос. Для чего он был нужен? </a:t>
            </a:r>
            <a:endParaRPr lang="ru-RU" b="1" dirty="0"/>
          </a:p>
        </p:txBody>
      </p:sp>
      <p:pic>
        <p:nvPicPr>
          <p:cNvPr id="56322" name="Picture 2"/>
          <p:cNvPicPr>
            <a:picLocks noChangeAspect="1" noChangeArrowheads="1"/>
          </p:cNvPicPr>
          <p:nvPr/>
        </p:nvPicPr>
        <p:blipFill>
          <a:blip r:embed="rId3" cstate="print"/>
          <a:stretch>
            <a:fillRect/>
          </a:stretch>
        </p:blipFill>
        <p:spPr bwMode="auto">
          <a:xfrm>
            <a:off x="6372200" y="1736812"/>
            <a:ext cx="2528095" cy="4437280"/>
          </a:xfrm>
          <a:prstGeom prst="rect">
            <a:avLst/>
          </a:prstGeom>
          <a:noFill/>
          <a:ln w="9525">
            <a:noFill/>
            <a:miter lim="800000"/>
            <a:headEnd/>
            <a:tailEnd/>
          </a:ln>
          <a:effectLst/>
          <a:scene3d>
            <a:camera prst="orthographicFront"/>
            <a:lightRig rig="threePt" dir="t"/>
          </a:scene3d>
          <a:sp3d>
            <a:bevelT/>
          </a:sp3d>
        </p:spPr>
      </p:pic>
      <p:sp>
        <p:nvSpPr>
          <p:cNvPr id="56323" name="Rectangle 3"/>
          <p:cNvSpPr>
            <a:spLocks noChangeArrowheads="1"/>
          </p:cNvSpPr>
          <p:nvPr/>
        </p:nvSpPr>
        <p:spPr bwMode="auto">
          <a:xfrm>
            <a:off x="143508" y="4725144"/>
            <a:ext cx="5965227" cy="1323439"/>
          </a:xfrm>
          <a:prstGeom prst="rect">
            <a:avLst/>
          </a:prstGeom>
          <a:ln>
            <a:headEnd/>
            <a:tailEnd/>
          </a:ln>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4000" dirty="0" smtClean="0"/>
              <a:t>Для защиты головы и шеи от сабельных ударов</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В2</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8" name="Управляющая кнопка: домой 7">
            <a:hlinkClick r:id="rId4"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box(in)">
                                      <p:cBhvr>
                                        <p:cTn id="7" dur="1000"/>
                                        <p:tgtEl>
                                          <p:spTgt spid="56323"/>
                                        </p:tgtEl>
                                      </p:cBhvr>
                                    </p:animEffect>
                                  </p:childTnLst>
                                </p:cTn>
                              </p:par>
                              <p:par>
                                <p:cTn id="8" presetID="4" presetClass="entr" presetSubtype="16" fill="hold" nodeType="withEffect">
                                  <p:stCondLst>
                                    <p:cond delay="0"/>
                                  </p:stCondLst>
                                  <p:childTnLst>
                                    <p:set>
                                      <p:cBhvr>
                                        <p:cTn id="9" dur="1" fill="hold">
                                          <p:stCondLst>
                                            <p:cond delay="0"/>
                                          </p:stCondLst>
                                        </p:cTn>
                                        <p:tgtEl>
                                          <p:spTgt spid="56322"/>
                                        </p:tgtEl>
                                        <p:attrNameLst>
                                          <p:attrName>style.visibility</p:attrName>
                                        </p:attrNameLst>
                                      </p:cBhvr>
                                      <p:to>
                                        <p:strVal val="visible"/>
                                      </p:to>
                                    </p:set>
                                    <p:animEffect transition="in" filter="box(in)">
                                      <p:cBhvr>
                                        <p:cTn id="10" dur="10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5516" y="1052737"/>
            <a:ext cx="5076564" cy="1980220"/>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chor="ctr">
            <a:normAutofit fontScale="92500" lnSpcReduction="20000"/>
          </a:bodyPr>
          <a:lstStyle/>
          <a:p>
            <a:pPr marL="273050" lvl="0" indent="1588" algn="ctr">
              <a:buNone/>
            </a:pPr>
            <a:r>
              <a:rPr lang="ru-RU" dirty="0" smtClean="0"/>
              <a:t>Партизанами часто были простые крестьяне. Конечно, у них не было оружия. Чем же они сражались?</a:t>
            </a:r>
            <a:endParaRPr lang="ru-RU" b="1" dirty="0"/>
          </a:p>
        </p:txBody>
      </p:sp>
      <p:pic>
        <p:nvPicPr>
          <p:cNvPr id="53249" name="Picture 1"/>
          <p:cNvPicPr>
            <a:picLocks noChangeAspect="1" noChangeArrowheads="1"/>
          </p:cNvPicPr>
          <p:nvPr/>
        </p:nvPicPr>
        <p:blipFill>
          <a:blip r:embed="rId3" cstate="print"/>
          <a:stretch>
            <a:fillRect/>
          </a:stretch>
        </p:blipFill>
        <p:spPr bwMode="auto">
          <a:xfrm>
            <a:off x="5652120" y="1700808"/>
            <a:ext cx="2947860" cy="4240220"/>
          </a:xfrm>
          <a:prstGeom prst="rect">
            <a:avLst/>
          </a:prstGeom>
          <a:noFill/>
          <a:ln w="9525">
            <a:noFill/>
            <a:miter lim="800000"/>
            <a:headEnd/>
            <a:tailEnd/>
          </a:ln>
          <a:effectLst/>
          <a:scene3d>
            <a:camera prst="orthographicFront"/>
            <a:lightRig rig="threePt" dir="t"/>
          </a:scene3d>
          <a:sp3d>
            <a:bevelT/>
          </a:sp3d>
        </p:spPr>
      </p:pic>
      <p:sp>
        <p:nvSpPr>
          <p:cNvPr id="53250" name="Rectangle 2"/>
          <p:cNvSpPr>
            <a:spLocks noChangeArrowheads="1"/>
          </p:cNvSpPr>
          <p:nvPr/>
        </p:nvSpPr>
        <p:spPr bwMode="auto">
          <a:xfrm>
            <a:off x="323528" y="3825044"/>
            <a:ext cx="4608004" cy="2862322"/>
          </a:xfrm>
          <a:prstGeom prst="rect">
            <a:avLst/>
          </a:prstGeom>
          <a:ln>
            <a:headEnd/>
            <a:tailEnd/>
          </a:ln>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3600" dirty="0" smtClean="0"/>
              <a:t>Орудиями труда: вилами, цепами, топорами,  дубинками и прочими «</a:t>
            </a:r>
            <a:r>
              <a:rPr lang="ru-RU" sz="3600" dirty="0" err="1" smtClean="0"/>
              <a:t>ошарашниками</a:t>
            </a:r>
            <a:r>
              <a:rPr lang="ru-RU" sz="3600" dirty="0" smtClean="0"/>
              <a:t>»</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В3</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9" name="Управляющая кнопка: домой 8">
            <a:hlinkClick r:id="rId4"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ox(in)">
                                      <p:cBhvr>
                                        <p:cTn id="7" dur="1000"/>
                                        <p:tgtEl>
                                          <p:spTgt spid="53250"/>
                                        </p:tgtEl>
                                      </p:cBhvr>
                                    </p:animEffect>
                                  </p:childTnLst>
                                </p:cTn>
                              </p:par>
                              <p:par>
                                <p:cTn id="8" presetID="4" presetClass="entr" presetSubtype="16" fill="hold" nodeType="withEffect">
                                  <p:stCondLst>
                                    <p:cond delay="0"/>
                                  </p:stCondLst>
                                  <p:childTnLst>
                                    <p:set>
                                      <p:cBhvr>
                                        <p:cTn id="9" dur="1" fill="hold">
                                          <p:stCondLst>
                                            <p:cond delay="0"/>
                                          </p:stCondLst>
                                        </p:cTn>
                                        <p:tgtEl>
                                          <p:spTgt spid="53249"/>
                                        </p:tgtEl>
                                        <p:attrNameLst>
                                          <p:attrName>style.visibility</p:attrName>
                                        </p:attrNameLst>
                                      </p:cBhvr>
                                      <p:to>
                                        <p:strVal val="visible"/>
                                      </p:to>
                                    </p:set>
                                    <p:animEffect transition="in" filter="box(in)">
                                      <p:cBhvr>
                                        <p:cTn id="10" dur="1000"/>
                                        <p:tgtEl>
                                          <p:spTgt spid="53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03648" y="5589240"/>
            <a:ext cx="7488832" cy="1043819"/>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chor="ctr">
            <a:normAutofit/>
          </a:bodyPr>
          <a:lstStyle/>
          <a:p>
            <a:pPr marL="273050" indent="1588" algn="ctr">
              <a:buNone/>
            </a:pPr>
            <a:r>
              <a:rPr lang="ru-RU" sz="2800" dirty="0" smtClean="0"/>
              <a:t>На каком рисунке изображены русские воины, а на каком французы?</a:t>
            </a:r>
            <a:endParaRPr lang="ru-RU" sz="2800" dirty="0"/>
          </a:p>
        </p:txBody>
      </p:sp>
      <p:sp>
        <p:nvSpPr>
          <p:cNvPr id="8" name="Прямоугольник 7"/>
          <p:cNvSpPr/>
          <p:nvPr/>
        </p:nvSpPr>
        <p:spPr>
          <a:xfrm>
            <a:off x="5832140" y="4761148"/>
            <a:ext cx="1689419" cy="461665"/>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ru-RU" sz="2400" b="1" dirty="0" smtClean="0"/>
              <a:t>Французы </a:t>
            </a:r>
            <a:endParaRPr lang="ru-RU" sz="2400" b="1" dirty="0"/>
          </a:p>
        </p:txBody>
      </p:sp>
      <p:pic>
        <p:nvPicPr>
          <p:cNvPr id="7" name="Рисунок 6" descr="французы.JPG"/>
          <p:cNvPicPr>
            <a:picLocks noChangeAspect="1"/>
          </p:cNvPicPr>
          <p:nvPr/>
        </p:nvPicPr>
        <p:blipFill>
          <a:blip r:embed="rId3" cstate="print"/>
          <a:stretch>
            <a:fillRect/>
          </a:stretch>
        </p:blipFill>
        <p:spPr>
          <a:xfrm>
            <a:off x="4860032" y="1304764"/>
            <a:ext cx="3725222" cy="3132348"/>
          </a:xfrm>
          <a:prstGeom prst="rect">
            <a:avLst/>
          </a:prstGeom>
          <a:scene3d>
            <a:camera prst="orthographicFront"/>
            <a:lightRig rig="threePt" dir="t"/>
          </a:scene3d>
          <a:sp3d>
            <a:bevelT/>
          </a:sp3d>
        </p:spPr>
      </p:pic>
      <p:pic>
        <p:nvPicPr>
          <p:cNvPr id="9" name="Рисунок 8" descr="русские.jpg"/>
          <p:cNvPicPr>
            <a:picLocks noChangeAspect="1"/>
          </p:cNvPicPr>
          <p:nvPr/>
        </p:nvPicPr>
        <p:blipFill>
          <a:blip r:embed="rId4" cstate="print"/>
          <a:stretch>
            <a:fillRect/>
          </a:stretch>
        </p:blipFill>
        <p:spPr>
          <a:xfrm>
            <a:off x="683568" y="980728"/>
            <a:ext cx="2314761" cy="3743489"/>
          </a:xfrm>
          <a:prstGeom prst="rect">
            <a:avLst/>
          </a:prstGeom>
          <a:scene3d>
            <a:camera prst="orthographicFront"/>
            <a:lightRig rig="threePt" dir="t"/>
          </a:scene3d>
          <a:sp3d>
            <a:bevelT/>
          </a:sp3d>
        </p:spPr>
      </p:pic>
      <p:sp>
        <p:nvSpPr>
          <p:cNvPr id="10" name="Прямоугольник 9"/>
          <p:cNvSpPr/>
          <p:nvPr/>
        </p:nvSpPr>
        <p:spPr>
          <a:xfrm>
            <a:off x="1151620" y="4869160"/>
            <a:ext cx="1689419" cy="461665"/>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ru-RU" sz="2400" b="1" dirty="0" smtClean="0"/>
              <a:t>Русские </a:t>
            </a:r>
            <a:endParaRPr lang="ru-RU" sz="2400" b="1" dirty="0"/>
          </a:p>
        </p:txBody>
      </p:sp>
      <p:sp>
        <p:nvSpPr>
          <p:cNvPr id="12"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В4</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3" name="Управляющая кнопка: домой 12">
            <a:hlinkClick r:id="rId5"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МКУК ЦБС Октябрьского района</a:t>
            </a:r>
            <a:br>
              <a:rPr lang="ru-RU" sz="3200" dirty="0" smtClean="0"/>
            </a:br>
            <a:r>
              <a:rPr lang="ru-RU" sz="3200" dirty="0" smtClean="0"/>
              <a:t>Филиал «Библиотека им. М.М.Пришвина»</a:t>
            </a:r>
            <a:endParaRPr lang="ru-RU" sz="3200" dirty="0"/>
          </a:p>
        </p:txBody>
      </p:sp>
      <p:sp>
        <p:nvSpPr>
          <p:cNvPr id="3" name="Содержимое 2"/>
          <p:cNvSpPr>
            <a:spLocks noGrp="1"/>
          </p:cNvSpPr>
          <p:nvPr>
            <p:ph idx="1"/>
          </p:nvPr>
        </p:nvSpPr>
        <p:spPr>
          <a:xfrm>
            <a:off x="575556" y="3645024"/>
            <a:ext cx="8229600" cy="784684"/>
          </a:xfrm>
        </p:spPr>
        <p:txBody>
          <a:bodyPr/>
          <a:lstStyle/>
          <a:p>
            <a:pPr algn="r">
              <a:buNone/>
            </a:pPr>
            <a:r>
              <a:rPr lang="ru-RU" dirty="0" smtClean="0"/>
              <a:t>Подготовила Девяткова А.В.</a:t>
            </a:r>
          </a:p>
          <a:p>
            <a:pPr algn="r"/>
            <a:endParaRPr lang="ru-RU" dirty="0"/>
          </a:p>
        </p:txBody>
      </p:sp>
      <p:sp>
        <p:nvSpPr>
          <p:cNvPr id="4" name="Содержимое 2"/>
          <p:cNvSpPr txBox="1">
            <a:spLocks/>
          </p:cNvSpPr>
          <p:nvPr/>
        </p:nvSpPr>
        <p:spPr>
          <a:xfrm>
            <a:off x="611560" y="5769260"/>
            <a:ext cx="8229600" cy="784684"/>
          </a:xfrm>
          <a:prstGeom prst="rect">
            <a:avLst/>
          </a:prstGeom>
        </p:spPr>
        <p:txBody>
          <a:bodyPr vert="horz" lIns="91440" tIns="45720" rIns="91440" bIns="45720" rtlCol="0">
            <a:normAutofit fontScale="77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3200" b="0" i="0" u="none" strike="noStrike" kern="1200" cap="none" spc="0" normalizeH="0" baseline="0" noProof="0" dirty="0" smtClean="0">
                <a:ln>
                  <a:noFill/>
                </a:ln>
                <a:solidFill>
                  <a:schemeClr val="tx1"/>
                </a:solidFill>
                <a:effectLst/>
                <a:uLnTx/>
                <a:uFillTx/>
                <a:latin typeface="+mn-lt"/>
                <a:ea typeface="+mn-ea"/>
                <a:cs typeface="+mn-cs"/>
              </a:rPr>
              <a:t>Новосибирск </a:t>
            </a:r>
          </a:p>
          <a:p>
            <a:pPr marL="342900" marR="0" lvl="0" indent="-342900" algn="ctr" defTabSz="914400" rtl="0" eaLnBrk="1" fontAlgn="auto" latinLnBrk="0" hangingPunct="1">
              <a:lnSpc>
                <a:spcPct val="100000"/>
              </a:lnSpc>
              <a:spcBef>
                <a:spcPct val="20000"/>
              </a:spcBef>
              <a:spcAft>
                <a:spcPts val="0"/>
              </a:spcAft>
              <a:buClrTx/>
              <a:buSzTx/>
              <a:tabLst/>
              <a:defRPr/>
            </a:pPr>
            <a:r>
              <a:rPr lang="ru-RU" sz="3200" dirty="0" smtClean="0"/>
              <a:t>2012</a:t>
            </a:r>
            <a:endParaRPr kumimoji="0" lang="ru-RU"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a:xfrm>
            <a:off x="457200" y="1600201"/>
            <a:ext cx="4038600" cy="1252735"/>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ormAutofit/>
          </a:bodyPr>
          <a:lstStyle/>
          <a:p>
            <a:pPr algn="ctr">
              <a:buNone/>
            </a:pPr>
            <a:r>
              <a:rPr lang="ru-RU" sz="3200" dirty="0" smtClean="0"/>
              <a:t>Как можно стрелять из «единорога»? </a:t>
            </a:r>
            <a:endParaRPr lang="ru-RU" sz="3200" dirty="0"/>
          </a:p>
        </p:txBody>
      </p:sp>
      <p:sp>
        <p:nvSpPr>
          <p:cNvPr id="12" name="Rectangle 2"/>
          <p:cNvSpPr>
            <a:spLocks noChangeArrowheads="1"/>
          </p:cNvSpPr>
          <p:nvPr/>
        </p:nvSpPr>
        <p:spPr bwMode="auto">
          <a:xfrm>
            <a:off x="539552" y="3470811"/>
            <a:ext cx="3888432" cy="2554545"/>
          </a:xfrm>
          <a:prstGeom prst="rect">
            <a:avLst/>
          </a:prstGeom>
          <a:ln>
            <a:headEnd/>
            <a:tailEnd/>
          </a:ln>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bg1"/>
                </a:solidFill>
                <a:effectLst/>
                <a:latin typeface="Arial" pitchFamily="34" charset="0"/>
                <a:cs typeface="Arial" pitchFamily="34" charset="0"/>
              </a:rPr>
              <a:t>«Единорог» это пушка. Название получила из-за клейма в виде единорога</a:t>
            </a:r>
          </a:p>
        </p:txBody>
      </p:sp>
      <p:pic>
        <p:nvPicPr>
          <p:cNvPr id="9" name="Содержимое 8" descr="единорог.jpg"/>
          <p:cNvPicPr>
            <a:picLocks noGrp="1" noChangeAspect="1"/>
          </p:cNvPicPr>
          <p:nvPr>
            <p:ph sz="half" idx="2"/>
          </p:nvPr>
        </p:nvPicPr>
        <p:blipFill>
          <a:blip r:embed="rId3" cstate="print"/>
          <a:stretch>
            <a:fillRect/>
          </a:stretch>
        </p:blipFill>
        <p:spPr>
          <a:xfrm>
            <a:off x="5328084" y="1556792"/>
            <a:ext cx="3203515" cy="4525963"/>
          </a:xfrm>
        </p:spPr>
      </p:pic>
      <p:sp>
        <p:nvSpPr>
          <p:cNvPr id="11"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В5</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3" name="Управляющая кнопка: домой 12">
            <a:hlinkClick r:id="rId4"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sz="half" idx="1"/>
          </p:nvPr>
        </p:nvSpPr>
        <p:spPr>
          <a:xfrm>
            <a:off x="0" y="908720"/>
            <a:ext cx="4355976" cy="2916324"/>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chor="ctr">
            <a:noAutofit/>
          </a:bodyPr>
          <a:lstStyle/>
          <a:p>
            <a:pPr algn="ctr">
              <a:buNone/>
            </a:pPr>
            <a:r>
              <a:rPr lang="ru-RU" sz="2400" dirty="0" smtClean="0"/>
              <a:t>Память и памятники бывают не только в бронзе и граните. Перед вами хлеб из ржаной муки. Как он связан с памятью о великой битве?</a:t>
            </a:r>
            <a:endParaRPr lang="ru-RU" sz="2400" dirty="0"/>
          </a:p>
        </p:txBody>
      </p:sp>
      <p:pic>
        <p:nvPicPr>
          <p:cNvPr id="9" name="Picture 1"/>
          <p:cNvPicPr>
            <a:picLocks noGrp="1" noChangeAspect="1" noChangeArrowheads="1"/>
          </p:cNvPicPr>
          <p:nvPr>
            <p:ph sz="half" idx="2"/>
          </p:nvPr>
        </p:nvPicPr>
        <p:blipFill>
          <a:blip r:embed="rId3" cstate="print"/>
          <a:srcRect/>
          <a:stretch>
            <a:fillRect/>
          </a:stretch>
        </p:blipFill>
        <p:spPr bwMode="auto">
          <a:xfrm>
            <a:off x="143508" y="4293096"/>
            <a:ext cx="3657600" cy="2438400"/>
          </a:xfrm>
          <a:prstGeom prst="rect">
            <a:avLst/>
          </a:prstGeom>
          <a:noFill/>
          <a:ln w="9525">
            <a:noFill/>
            <a:miter lim="800000"/>
            <a:headEnd/>
            <a:tailEnd/>
          </a:ln>
          <a:effectLst/>
          <a:scene3d>
            <a:camera prst="orthographicFront"/>
            <a:lightRig rig="threePt" dir="t"/>
          </a:scene3d>
          <a:sp3d>
            <a:bevelT/>
          </a:sp3d>
        </p:spPr>
      </p:pic>
      <p:pic>
        <p:nvPicPr>
          <p:cNvPr id="44034" name="Picture 2"/>
          <p:cNvPicPr>
            <a:picLocks noChangeAspect="1" noChangeArrowheads="1"/>
          </p:cNvPicPr>
          <p:nvPr/>
        </p:nvPicPr>
        <p:blipFill>
          <a:blip r:embed="rId4" cstate="print"/>
          <a:srcRect/>
          <a:stretch>
            <a:fillRect/>
          </a:stretch>
        </p:blipFill>
        <p:spPr bwMode="auto">
          <a:xfrm>
            <a:off x="4752020" y="152636"/>
            <a:ext cx="2774988" cy="3917630"/>
          </a:xfrm>
          <a:prstGeom prst="rect">
            <a:avLst/>
          </a:prstGeom>
          <a:noFill/>
          <a:ln w="9525">
            <a:noFill/>
            <a:miter lim="800000"/>
            <a:headEnd/>
            <a:tailEnd/>
          </a:ln>
          <a:effectLst/>
          <a:scene3d>
            <a:camera prst="orthographicFront"/>
            <a:lightRig rig="threePt" dir="t"/>
          </a:scene3d>
          <a:sp3d>
            <a:bevelT/>
          </a:sp3d>
        </p:spPr>
      </p:pic>
      <p:sp>
        <p:nvSpPr>
          <p:cNvPr id="11" name="Прямоугольник 10"/>
          <p:cNvSpPr/>
          <p:nvPr/>
        </p:nvSpPr>
        <p:spPr>
          <a:xfrm>
            <a:off x="4031940" y="3537012"/>
            <a:ext cx="4968552" cy="3170099"/>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a:spAutoFit/>
          </a:bodyPr>
          <a:lstStyle/>
          <a:p>
            <a:r>
              <a:rPr lang="ru-RU" sz="2000" dirty="0" smtClean="0"/>
              <a:t>Это Бородинский хлеб. Выпекался в </a:t>
            </a:r>
            <a:r>
              <a:rPr lang="ru-RU" sz="2000" dirty="0" err="1" smtClean="0"/>
              <a:t>Спасо-Бородинском</a:t>
            </a:r>
            <a:r>
              <a:rPr lang="ru-RU" sz="2000" dirty="0" smtClean="0"/>
              <a:t> монастыре. Секрет его открыла сестрам игуменья Мария (Маргарита Михайловна Тучкова), вдова героя войны 1812 г., погибшего на Бородинском поле, генерала Тучкова. Можно сказать, что в состав " Бородинского", помимо ржаной муки, солода, патоки, кориандра навсегда вошли и человеческие слезы.</a:t>
            </a:r>
            <a:endParaRPr lang="ru-RU" sz="2000" dirty="0"/>
          </a:p>
        </p:txBody>
      </p:sp>
      <p:sp>
        <p:nvSpPr>
          <p:cNvPr id="10"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Г1</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2" name="Управляющая кнопка: домой 11">
            <a:hlinkClick r:id="rId5"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4034"/>
                                        </p:tgtEl>
                                        <p:attrNameLst>
                                          <p:attrName>style.visibility</p:attrName>
                                        </p:attrNameLst>
                                      </p:cBhvr>
                                      <p:to>
                                        <p:strVal val="visible"/>
                                      </p:to>
                                    </p:set>
                                    <p:anim calcmode="lin" valueType="num">
                                      <p:cBhvr additive="base">
                                        <p:cTn id="11" dur="500" fill="hold"/>
                                        <p:tgtEl>
                                          <p:spTgt spid="44034"/>
                                        </p:tgtEl>
                                        <p:attrNameLst>
                                          <p:attrName>ppt_x</p:attrName>
                                        </p:attrNameLst>
                                      </p:cBhvr>
                                      <p:tavLst>
                                        <p:tav tm="0">
                                          <p:val>
                                            <p:strVal val="#ppt_x"/>
                                          </p:val>
                                        </p:tav>
                                        <p:tav tm="100000">
                                          <p:val>
                                            <p:strVal val="#ppt_x"/>
                                          </p:val>
                                        </p:tav>
                                      </p:tavLst>
                                    </p:anim>
                                    <p:anim calcmode="lin" valueType="num">
                                      <p:cBhvr additive="base">
                                        <p:cTn id="12" dur="500" fill="hold"/>
                                        <p:tgtEl>
                                          <p:spTgt spid="440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Г2</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0" name="Управляющая кнопка: домой 9">
            <a:hlinkClick r:id="rId3"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1" name="Прямоугольник 10"/>
          <p:cNvSpPr/>
          <p:nvPr/>
        </p:nvSpPr>
        <p:spPr>
          <a:xfrm>
            <a:off x="179512" y="1052736"/>
            <a:ext cx="7452828" cy="4401205"/>
          </a:xfrm>
          <a:prstGeom prst="rect">
            <a:avLst/>
          </a:prstGeom>
          <a:effectLst>
            <a:outerShdw blurRad="40000" dist="20000" dir="5400000" rotWithShape="0">
              <a:srgbClr val="000000">
                <a:alpha val="38000"/>
              </a:srgbClr>
            </a:outerShdw>
            <a:softEdge rad="63500"/>
          </a:effectLst>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ru-RU" sz="2800" dirty="0" smtClean="0"/>
              <a:t>Напрасно ждал Наполеон,</a:t>
            </a:r>
          </a:p>
          <a:p>
            <a:pPr algn="ctr"/>
            <a:r>
              <a:rPr lang="ru-RU" sz="2800" dirty="0" smtClean="0"/>
              <a:t>Последним счастьем упоенный,</a:t>
            </a:r>
          </a:p>
          <a:p>
            <a:pPr algn="ctr"/>
            <a:r>
              <a:rPr lang="ru-RU" sz="2800" dirty="0" smtClean="0"/>
              <a:t>Москвы коленопреклоненной</a:t>
            </a:r>
          </a:p>
          <a:p>
            <a:pPr algn="ctr"/>
            <a:r>
              <a:rPr lang="ru-RU" sz="2800" dirty="0" smtClean="0"/>
              <a:t>С ключами старого Кремля:</a:t>
            </a:r>
          </a:p>
          <a:p>
            <a:pPr algn="ctr"/>
            <a:r>
              <a:rPr lang="ru-RU" sz="2800" dirty="0" smtClean="0"/>
              <a:t>Нет, не пошла Москва моя</a:t>
            </a:r>
          </a:p>
          <a:p>
            <a:pPr algn="ctr"/>
            <a:r>
              <a:rPr lang="ru-RU" sz="2800" dirty="0" smtClean="0"/>
              <a:t>К нему с повинной головою.</a:t>
            </a:r>
          </a:p>
          <a:p>
            <a:pPr algn="ctr"/>
            <a:r>
              <a:rPr lang="ru-RU" sz="2800" dirty="0" smtClean="0"/>
              <a:t>                                    А.С. Пушкин</a:t>
            </a:r>
          </a:p>
          <a:p>
            <a:pPr algn="ctr"/>
            <a:endParaRPr lang="ru-RU" sz="2800" dirty="0" smtClean="0"/>
          </a:p>
          <a:p>
            <a:r>
              <a:rPr lang="ru-RU" sz="2800" dirty="0" smtClean="0">
                <a:solidFill>
                  <a:schemeClr val="bg1"/>
                </a:solidFill>
              </a:rPr>
              <a:t>О каком месте Москвы идет речь в этом отрывке?</a:t>
            </a:r>
            <a:endParaRPr lang="ru-RU" sz="2800" dirty="0"/>
          </a:p>
        </p:txBody>
      </p:sp>
      <p:pic>
        <p:nvPicPr>
          <p:cNvPr id="12" name="Picture 8" descr="attach"/>
          <p:cNvPicPr>
            <a:picLocks noChangeAspect="1" noChangeArrowheads="1"/>
          </p:cNvPicPr>
          <p:nvPr/>
        </p:nvPicPr>
        <p:blipFill>
          <a:blip r:embed="rId4" cstate="print"/>
          <a:srcRect/>
          <a:stretch>
            <a:fillRect/>
          </a:stretch>
        </p:blipFill>
        <p:spPr bwMode="auto">
          <a:xfrm>
            <a:off x="1295636" y="188640"/>
            <a:ext cx="5281303" cy="6360278"/>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pic>
      <p:sp>
        <p:nvSpPr>
          <p:cNvPr id="13" name="Прямоугольник 12"/>
          <p:cNvSpPr/>
          <p:nvPr/>
        </p:nvSpPr>
        <p:spPr>
          <a:xfrm>
            <a:off x="1511660" y="5481228"/>
            <a:ext cx="4572000" cy="830997"/>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a:spAutoFit/>
          </a:bodyPr>
          <a:lstStyle/>
          <a:p>
            <a:r>
              <a:rPr lang="ru-RU" sz="2400" dirty="0" smtClean="0">
                <a:solidFill>
                  <a:schemeClr val="bg1"/>
                </a:solidFill>
              </a:rPr>
              <a:t>В.В. Верещагин </a:t>
            </a:r>
          </a:p>
          <a:p>
            <a:r>
              <a:rPr lang="ru-RU" sz="2400" dirty="0" smtClean="0">
                <a:solidFill>
                  <a:schemeClr val="bg1"/>
                </a:solidFill>
              </a:rPr>
              <a:t>Наполеон на Поклонной горе</a:t>
            </a:r>
            <a:endParaRPr lang="ru-RU" sz="2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edge">
                                      <p:cBhvr>
                                        <p:cTn id="10" dur="2000"/>
                                        <p:tgtEl>
                                          <p:spTgt spid="13"/>
                                        </p:tgtEl>
                                      </p:cBhvr>
                                    </p:animEffect>
                                  </p:childTnLst>
                                </p:cTn>
                              </p:par>
                              <p:par>
                                <p:cTn id="11" presetID="9" presetClass="exit" presetSubtype="0" fill="hold" grpId="0" nodeType="withEffect">
                                  <p:stCondLst>
                                    <p:cond delay="0"/>
                                  </p:stCondLst>
                                  <p:childTnLst>
                                    <p:animEffect transition="out" filter="dissolve">
                                      <p:cBhvr>
                                        <p:cTn id="12" dur="2000"/>
                                        <p:tgtEl>
                                          <p:spTgt spid="11"/>
                                        </p:tgtEl>
                                      </p:cBhvr>
                                    </p:animEffect>
                                    <p:set>
                                      <p:cBhvr>
                                        <p:cTn id="13"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51520" y="5085184"/>
            <a:ext cx="5040560" cy="1384995"/>
          </a:xfrm>
          <a:prstGeom prst="rect">
            <a:avLst/>
          </a:prstGeom>
          <a:ln>
            <a:headEnd/>
            <a:tailEnd/>
          </a:ln>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800" dirty="0" smtClean="0"/>
              <a:t>В память о наполеоновских солдатах и генералах, погибших в Бородинской битве</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p:txBody>
      </p:sp>
      <p:pic>
        <p:nvPicPr>
          <p:cNvPr id="48130" name="Picture 2"/>
          <p:cNvPicPr>
            <a:picLocks noChangeAspect="1" noChangeArrowheads="1"/>
          </p:cNvPicPr>
          <p:nvPr/>
        </p:nvPicPr>
        <p:blipFill>
          <a:blip r:embed="rId3" cstate="print"/>
          <a:stretch>
            <a:fillRect/>
          </a:stretch>
        </p:blipFill>
        <p:spPr bwMode="auto">
          <a:xfrm>
            <a:off x="89974" y="1196752"/>
            <a:ext cx="5178103" cy="3456384"/>
          </a:xfrm>
          <a:prstGeom prst="rect">
            <a:avLst/>
          </a:prstGeom>
          <a:noFill/>
          <a:ln w="9525">
            <a:noFill/>
            <a:miter lim="800000"/>
            <a:headEnd/>
            <a:tailEnd/>
          </a:ln>
          <a:effectLst/>
          <a:scene3d>
            <a:camera prst="orthographicFront"/>
            <a:lightRig rig="threePt" dir="t"/>
          </a:scene3d>
          <a:sp3d>
            <a:bevelT/>
          </a:sp3d>
        </p:spPr>
      </p:pic>
      <p:sp>
        <p:nvSpPr>
          <p:cNvPr id="8" name="TextBox 7"/>
          <p:cNvSpPr txBox="1"/>
          <p:nvPr/>
        </p:nvSpPr>
        <p:spPr>
          <a:xfrm>
            <a:off x="5256076" y="1160748"/>
            <a:ext cx="3887924" cy="5324535"/>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wrap="square" rtlCol="0">
            <a:spAutoFit/>
          </a:bodyPr>
          <a:lstStyle/>
          <a:p>
            <a:pPr lvl="0" algn="r"/>
            <a:r>
              <a:rPr lang="ru-RU" sz="2800" dirty="0" smtClean="0"/>
              <a:t>В 1913 году близ </a:t>
            </a:r>
            <a:r>
              <a:rPr lang="ru-RU" sz="2800" dirty="0" err="1" smtClean="0"/>
              <a:t>Шевардинского</a:t>
            </a:r>
            <a:r>
              <a:rPr lang="ru-RU" sz="2800" dirty="0" smtClean="0"/>
              <a:t> редута появился памятник, изображавший </a:t>
            </a:r>
            <a:r>
              <a:rPr lang="ru-RU" sz="2800" dirty="0" err="1" smtClean="0"/>
              <a:t>стеллу</a:t>
            </a:r>
            <a:r>
              <a:rPr lang="ru-RU" sz="2800" dirty="0" smtClean="0"/>
              <a:t>, на вершине которой сидит орел. На памятнике надпись: «Мертвым Великой армии». Кому был поставлен этот памятник? </a:t>
            </a:r>
          </a:p>
          <a:p>
            <a:endParaRPr lang="ru-RU" sz="3200" dirty="0"/>
          </a:p>
        </p:txBody>
      </p:sp>
      <p:sp>
        <p:nvSpPr>
          <p:cNvPr id="11"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Г3</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2" name="Управляющая кнопка: домой 11">
            <a:hlinkClick r:id="rId4"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wedge">
                                      <p:cBhvr>
                                        <p:cTn id="7" dur="2000"/>
                                        <p:tgtEl>
                                          <p:spTgt spid="4813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8129"/>
                                        </p:tgtEl>
                                        <p:attrNameLst>
                                          <p:attrName>style.visibility</p:attrName>
                                        </p:attrNameLst>
                                      </p:cBhvr>
                                      <p:to>
                                        <p:strVal val="visible"/>
                                      </p:to>
                                    </p:set>
                                    <p:animEffect transition="in" filter="wedge">
                                      <p:cBhvr>
                                        <p:cTn id="10" dur="2000"/>
                                        <p:tgtEl>
                                          <p:spTgt spid="48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580112" y="1628800"/>
            <a:ext cx="2652859" cy="3740182"/>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ormAutofit/>
          </a:bodyPr>
          <a:lstStyle/>
          <a:p>
            <a:pPr marL="273050" indent="1588" algn="ctr">
              <a:buNone/>
            </a:pPr>
            <a:r>
              <a:rPr lang="ru-RU" dirty="0" smtClean="0"/>
              <a:t>Какой храм в Москве посвящен памяти героев 1812 года?</a:t>
            </a:r>
            <a:endParaRPr lang="ru-RU" dirty="0">
              <a:effectLst>
                <a:outerShdw blurRad="38100" dist="38100" dir="2700000" algn="tl">
                  <a:srgbClr val="000000">
                    <a:alpha val="43137"/>
                  </a:srgbClr>
                </a:outerShdw>
              </a:effectLst>
            </a:endParaRPr>
          </a:p>
        </p:txBody>
      </p:sp>
      <p:sp>
        <p:nvSpPr>
          <p:cNvPr id="7" name="Прямоугольник 6"/>
          <p:cNvSpPr/>
          <p:nvPr/>
        </p:nvSpPr>
        <p:spPr>
          <a:xfrm>
            <a:off x="1727684" y="5877272"/>
            <a:ext cx="6300700" cy="707886"/>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a:spAutoFit/>
          </a:bodyPr>
          <a:lstStyle/>
          <a:p>
            <a:pPr>
              <a:spcAft>
                <a:spcPts val="0"/>
              </a:spcAft>
            </a:pPr>
            <a:r>
              <a:rPr lang="ru-RU" sz="4000" dirty="0" smtClean="0">
                <a:latin typeface="Times New Roman"/>
                <a:ea typeface="Times New Roman"/>
              </a:rPr>
              <a:t>Храм Христа Спасителя</a:t>
            </a:r>
          </a:p>
        </p:txBody>
      </p:sp>
      <p:pic>
        <p:nvPicPr>
          <p:cNvPr id="8" name="Рисунок 7" descr="Храм Христа Спасителя.jpg"/>
          <p:cNvPicPr>
            <a:picLocks noChangeAspect="1"/>
          </p:cNvPicPr>
          <p:nvPr/>
        </p:nvPicPr>
        <p:blipFill>
          <a:blip r:embed="rId3" cstate="print"/>
          <a:stretch>
            <a:fillRect/>
          </a:stretch>
        </p:blipFill>
        <p:spPr>
          <a:xfrm>
            <a:off x="395536" y="764704"/>
            <a:ext cx="3622399" cy="4931402"/>
          </a:xfrm>
          <a:prstGeom prst="rect">
            <a:avLst/>
          </a:prstGeom>
          <a:scene3d>
            <a:camera prst="orthographicFront"/>
            <a:lightRig rig="threePt" dir="t"/>
          </a:scene3d>
          <a:sp3d>
            <a:bevelT/>
          </a:sp3d>
        </p:spPr>
      </p:pic>
      <p:sp>
        <p:nvSpPr>
          <p:cNvPr id="10"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Г4</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1" name="Управляющая кнопка: домой 10">
            <a:hlinkClick r:id="rId4"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016733"/>
            <a:ext cx="3466728" cy="3996444"/>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ormAutofit fontScale="92500" lnSpcReduction="10000"/>
          </a:bodyPr>
          <a:lstStyle/>
          <a:p>
            <a:pPr indent="22225">
              <a:buNone/>
            </a:pPr>
            <a:r>
              <a:rPr lang="ru-RU" dirty="0" smtClean="0"/>
              <a:t>В Москве находится музей-панорама «Бородинская битва». Памятник какому герою войны 1812 года поставлен перед этим музеем?</a:t>
            </a:r>
            <a:endParaRPr lang="ru-RU" dirty="0"/>
          </a:p>
        </p:txBody>
      </p:sp>
      <p:pic>
        <p:nvPicPr>
          <p:cNvPr id="4" name="Рисунок 3" descr="Панорама.jpg"/>
          <p:cNvPicPr>
            <a:picLocks noChangeAspect="1"/>
          </p:cNvPicPr>
          <p:nvPr/>
        </p:nvPicPr>
        <p:blipFill>
          <a:blip r:embed="rId3" cstate="print"/>
          <a:stretch>
            <a:fillRect/>
          </a:stretch>
        </p:blipFill>
        <p:spPr>
          <a:xfrm>
            <a:off x="4788024" y="1844824"/>
            <a:ext cx="3800475" cy="2876550"/>
          </a:xfrm>
          <a:prstGeom prst="rect">
            <a:avLst/>
          </a:prstGeom>
          <a:scene3d>
            <a:camera prst="orthographicFront"/>
            <a:lightRig rig="threePt" dir="t"/>
          </a:scene3d>
          <a:sp3d>
            <a:bevelT/>
          </a:sp3d>
        </p:spPr>
      </p:pic>
      <p:sp>
        <p:nvSpPr>
          <p:cNvPr id="6" name="Прямоугольник 5"/>
          <p:cNvSpPr/>
          <p:nvPr/>
        </p:nvSpPr>
        <p:spPr>
          <a:xfrm>
            <a:off x="1007604" y="5373216"/>
            <a:ext cx="7380820" cy="1323439"/>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a:spAutoFit/>
          </a:bodyPr>
          <a:lstStyle/>
          <a:p>
            <a:pPr algn="ctr">
              <a:spcAft>
                <a:spcPts val="0"/>
              </a:spcAft>
            </a:pPr>
            <a:r>
              <a:rPr lang="ru-RU" sz="4000" dirty="0" smtClean="0">
                <a:latin typeface="Times New Roman"/>
                <a:ea typeface="Times New Roman"/>
              </a:rPr>
              <a:t>Михаилу Илларионовичу Кутузову</a:t>
            </a:r>
          </a:p>
        </p:txBody>
      </p:sp>
      <p:sp>
        <p:nvSpPr>
          <p:cNvPr id="8"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Г5</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9" name="Управляющая кнопка: домой 8">
            <a:hlinkClick r:id="rId4"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83668" y="2528900"/>
            <a:ext cx="6480720" cy="1044116"/>
          </a:xfr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a:normAutofit fontScale="90000"/>
          </a:bodyPr>
          <a:lstStyle/>
          <a:p>
            <a:r>
              <a:rPr lang="ru-RU" dirty="0" smtClean="0"/>
              <a:t/>
            </a:r>
            <a:br>
              <a:rPr lang="ru-RU" dirty="0" smtClean="0"/>
            </a:br>
            <a:r>
              <a:rPr lang="ru-RU" dirty="0" smtClean="0"/>
              <a:t>Всем спасибо!</a:t>
            </a:r>
            <a:br>
              <a:rPr lang="ru-RU" dirty="0" smtClean="0"/>
            </a:br>
            <a:endParaRPr lang="ru-R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Генералам двенадцатого года</a:t>
            </a:r>
            <a:endParaRPr lang="ru-RU" dirty="0"/>
          </a:p>
        </p:txBody>
      </p:sp>
      <p:sp>
        <p:nvSpPr>
          <p:cNvPr id="3" name="Содержимое 2"/>
          <p:cNvSpPr>
            <a:spLocks noGrp="1"/>
          </p:cNvSpPr>
          <p:nvPr>
            <p:ph idx="1"/>
          </p:nvPr>
        </p:nvSpPr>
        <p:spPr>
          <a:xfrm>
            <a:off x="457200" y="1600200"/>
            <a:ext cx="3646748" cy="4525963"/>
          </a:xfrm>
        </p:spPr>
        <p:txBody>
          <a:bodyPr>
            <a:normAutofit fontScale="62500" lnSpcReduction="20000"/>
          </a:bodyPr>
          <a:lstStyle/>
          <a:p>
            <a:pPr>
              <a:buNone/>
            </a:pPr>
            <a:r>
              <a:rPr lang="ru-RU" dirty="0" smtClean="0"/>
              <a:t>Вы, чьи широкие шинели</a:t>
            </a:r>
          </a:p>
          <a:p>
            <a:pPr>
              <a:buNone/>
            </a:pPr>
            <a:r>
              <a:rPr lang="ru-RU" dirty="0" smtClean="0"/>
              <a:t>Напоминали паруса,</a:t>
            </a:r>
          </a:p>
          <a:p>
            <a:pPr>
              <a:buNone/>
            </a:pPr>
            <a:r>
              <a:rPr lang="ru-RU" dirty="0" smtClean="0"/>
              <a:t>Чьи шпоры весело звенели,</a:t>
            </a:r>
          </a:p>
          <a:p>
            <a:pPr>
              <a:buNone/>
            </a:pPr>
            <a:r>
              <a:rPr lang="ru-RU" dirty="0" smtClean="0"/>
              <a:t>И голоса, и голоса.</a:t>
            </a:r>
          </a:p>
          <a:p>
            <a:pPr>
              <a:buNone/>
            </a:pPr>
            <a:r>
              <a:rPr lang="ru-RU" dirty="0" smtClean="0"/>
              <a:t> </a:t>
            </a:r>
          </a:p>
          <a:p>
            <a:pPr>
              <a:buNone/>
            </a:pPr>
            <a:r>
              <a:rPr lang="ru-RU" dirty="0" smtClean="0"/>
              <a:t>Вы, чьи глаза, как бриллианты,</a:t>
            </a:r>
          </a:p>
          <a:p>
            <a:pPr>
              <a:buNone/>
            </a:pPr>
            <a:r>
              <a:rPr lang="ru-RU" dirty="0" smtClean="0"/>
              <a:t>На сердце вырезали след, -</a:t>
            </a:r>
          </a:p>
          <a:p>
            <a:pPr>
              <a:buNone/>
            </a:pPr>
            <a:r>
              <a:rPr lang="ru-RU" dirty="0" smtClean="0"/>
              <a:t>Очаровательные франты,</a:t>
            </a:r>
          </a:p>
          <a:p>
            <a:pPr>
              <a:buNone/>
            </a:pPr>
            <a:r>
              <a:rPr lang="ru-RU" dirty="0" smtClean="0"/>
              <a:t>Минувших лет!</a:t>
            </a:r>
          </a:p>
          <a:p>
            <a:pPr>
              <a:buNone/>
            </a:pPr>
            <a:r>
              <a:rPr lang="ru-RU" dirty="0" smtClean="0"/>
              <a:t> </a:t>
            </a:r>
          </a:p>
          <a:p>
            <a:pPr>
              <a:buNone/>
            </a:pPr>
            <a:r>
              <a:rPr lang="ru-RU" dirty="0" smtClean="0"/>
              <a:t>Одним ожесточеньем воли,</a:t>
            </a:r>
          </a:p>
          <a:p>
            <a:pPr>
              <a:buNone/>
            </a:pPr>
            <a:r>
              <a:rPr lang="ru-RU" dirty="0" smtClean="0"/>
              <a:t>Вы брали сердце и скалу, -</a:t>
            </a:r>
          </a:p>
          <a:p>
            <a:pPr>
              <a:buNone/>
            </a:pPr>
            <a:r>
              <a:rPr lang="ru-RU" dirty="0" smtClean="0"/>
              <a:t>Цари на каждом бранном поле</a:t>
            </a:r>
          </a:p>
          <a:p>
            <a:pPr>
              <a:buNone/>
            </a:pPr>
            <a:r>
              <a:rPr lang="ru-RU" dirty="0" smtClean="0"/>
              <a:t>И на балу и на балу.</a:t>
            </a:r>
          </a:p>
          <a:p>
            <a:endParaRPr lang="ru-RU" dirty="0"/>
          </a:p>
        </p:txBody>
      </p:sp>
      <p:sp>
        <p:nvSpPr>
          <p:cNvPr id="4" name="Содержимое 2"/>
          <p:cNvSpPr txBox="1">
            <a:spLocks/>
          </p:cNvSpPr>
          <p:nvPr/>
        </p:nvSpPr>
        <p:spPr>
          <a:xfrm>
            <a:off x="4644008" y="1556792"/>
            <a:ext cx="3646748" cy="4525963"/>
          </a:xfrm>
          <a:prstGeom prst="rect">
            <a:avLst/>
          </a:prstGeom>
        </p:spPr>
        <p:txBody>
          <a:bodyPr vert="horz" lIns="91440" tIns="45720" rIns="91440" bIns="45720" rtlCol="0">
            <a:normAutofit lnSpcReduction="10000"/>
          </a:bodyPr>
          <a:lstStyle/>
          <a:p>
            <a:r>
              <a:rPr lang="ru-RU" sz="2000" dirty="0" smtClean="0"/>
              <a:t>Вам все вершины были малы</a:t>
            </a:r>
          </a:p>
          <a:p>
            <a:r>
              <a:rPr lang="ru-RU" sz="2000" dirty="0" smtClean="0"/>
              <a:t>И мягок самый черствый хлеб</a:t>
            </a:r>
          </a:p>
          <a:p>
            <a:r>
              <a:rPr lang="ru-RU" sz="2000" dirty="0" smtClean="0"/>
              <a:t>О молодые генералы,</a:t>
            </a:r>
          </a:p>
          <a:p>
            <a:r>
              <a:rPr lang="ru-RU" sz="2000" dirty="0" smtClean="0"/>
              <a:t>Своих судеб!</a:t>
            </a:r>
          </a:p>
          <a:p>
            <a:r>
              <a:rPr lang="ru-RU" sz="2000" dirty="0" smtClean="0"/>
              <a:t> </a:t>
            </a:r>
          </a:p>
          <a:p>
            <a:r>
              <a:rPr lang="ru-RU" sz="2000" dirty="0" smtClean="0"/>
              <a:t>О, как - мне кажется - могли вы</a:t>
            </a:r>
          </a:p>
          <a:p>
            <a:r>
              <a:rPr lang="ru-RU" sz="2000" dirty="0" smtClean="0"/>
              <a:t>Рукою, полною перстней,</a:t>
            </a:r>
          </a:p>
          <a:p>
            <a:r>
              <a:rPr lang="ru-RU" sz="2000" dirty="0" smtClean="0"/>
              <a:t>И кудри дев ласкать - и гривы,</a:t>
            </a:r>
          </a:p>
          <a:p>
            <a:r>
              <a:rPr lang="ru-RU" sz="2000" dirty="0" smtClean="0"/>
              <a:t>Своих коней, своих коней.</a:t>
            </a:r>
          </a:p>
          <a:p>
            <a:r>
              <a:rPr lang="ru-RU" sz="2000" dirty="0" smtClean="0"/>
              <a:t> </a:t>
            </a:r>
          </a:p>
          <a:p>
            <a:r>
              <a:rPr lang="ru-RU" sz="2000" dirty="0" smtClean="0"/>
              <a:t>В одной невероятной скачке</a:t>
            </a:r>
          </a:p>
          <a:p>
            <a:r>
              <a:rPr lang="ru-RU" sz="2000" dirty="0" smtClean="0"/>
              <a:t>Вы прожили свой краткий век...</a:t>
            </a:r>
          </a:p>
          <a:p>
            <a:r>
              <a:rPr lang="ru-RU" sz="2000" dirty="0" smtClean="0"/>
              <a:t>И ваши кудри, ваши бачки,</a:t>
            </a:r>
          </a:p>
          <a:p>
            <a:r>
              <a:rPr lang="ru-RU" sz="2000" dirty="0" smtClean="0"/>
              <a:t>Засыпал снег!</a:t>
            </a:r>
          </a:p>
          <a:p>
            <a:r>
              <a:rPr lang="ru-RU" sz="1400" dirty="0" smtClean="0"/>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5544108" y="5985284"/>
            <a:ext cx="2664296" cy="461665"/>
          </a:xfrm>
          <a:prstGeom prst="rect">
            <a:avLst/>
          </a:prstGeom>
          <a:noFill/>
        </p:spPr>
        <p:txBody>
          <a:bodyPr wrap="square" rtlCol="0">
            <a:spAutoFit/>
          </a:bodyPr>
          <a:lstStyle/>
          <a:p>
            <a:pPr algn="r"/>
            <a:r>
              <a:rPr lang="ru-RU" sz="2400" dirty="0" smtClean="0"/>
              <a:t>Марина</a:t>
            </a:r>
            <a:r>
              <a:rPr lang="ru-RU" dirty="0" smtClean="0"/>
              <a:t> </a:t>
            </a:r>
            <a:r>
              <a:rPr lang="ru-RU" sz="2400" dirty="0" smtClean="0"/>
              <a:t>Цветаева</a:t>
            </a:r>
            <a:endParaRPr lang="ru-RU" dirty="0"/>
          </a:p>
        </p:txBody>
      </p:sp>
      <p:sp>
        <p:nvSpPr>
          <p:cNvPr id="8" name="TextBox 7"/>
          <p:cNvSpPr txBox="1"/>
          <p:nvPr/>
        </p:nvSpPr>
        <p:spPr>
          <a:xfrm>
            <a:off x="6516216" y="5517232"/>
            <a:ext cx="1332148" cy="369332"/>
          </a:xfrm>
          <a:prstGeom prst="rect">
            <a:avLst/>
          </a:prstGeom>
          <a:noFill/>
        </p:spPr>
        <p:txBody>
          <a:bodyPr wrap="square" rtlCol="0">
            <a:spAutoFit/>
          </a:bodyPr>
          <a:lstStyle/>
          <a:p>
            <a:r>
              <a:rPr lang="ru-RU" dirty="0" smtClean="0"/>
              <a:t>1913г.</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РУБРИКИ:</a:t>
            </a:r>
            <a:endParaRPr lang="ru-RU" dirty="0"/>
          </a:p>
        </p:txBody>
      </p:sp>
      <p:graphicFrame>
        <p:nvGraphicFramePr>
          <p:cNvPr id="6" name="Содержимое 5"/>
          <p:cNvGraphicFramePr>
            <a:graphicFrameLocks noGrp="1"/>
          </p:cNvGraphicFramePr>
          <p:nvPr>
            <p:ph idx="1"/>
          </p:nvPr>
        </p:nvGraphicFramePr>
        <p:xfrm>
          <a:off x="1043608" y="1628800"/>
          <a:ext cx="7128792" cy="4567276"/>
        </p:xfrm>
        <a:graphic>
          <a:graphicData uri="http://schemas.openxmlformats.org/drawingml/2006/table">
            <a:tbl>
              <a:tblPr firstRow="1" bandRow="1">
                <a:tableStyleId>{BC89EF96-8CEA-46FF-86C4-4CE0E7609802}</a:tableStyleId>
              </a:tblPr>
              <a:tblGrid>
                <a:gridCol w="1260140"/>
                <a:gridCol w="5868652"/>
              </a:tblGrid>
              <a:tr h="1141819">
                <a:tc>
                  <a:txBody>
                    <a:bodyPr/>
                    <a:lstStyle/>
                    <a:p>
                      <a:pPr algn="l"/>
                      <a:r>
                        <a:rPr lang="ru-RU" sz="3600" b="1" dirty="0" smtClean="0">
                          <a:solidFill>
                            <a:schemeClr val="tx1">
                              <a:lumMod val="75000"/>
                              <a:lumOff val="25000"/>
                            </a:schemeClr>
                          </a:solidFill>
                          <a:effectLst>
                            <a:outerShdw blurRad="38100" dist="38100" dir="2700000" algn="tl">
                              <a:srgbClr val="000000">
                                <a:alpha val="43137"/>
                              </a:srgbClr>
                            </a:outerShdw>
                          </a:effectLst>
                        </a:rPr>
                        <a:t>А</a:t>
                      </a:r>
                      <a:endParaRPr lang="ru-RU" sz="3600" b="1" dirty="0">
                        <a:solidFill>
                          <a:schemeClr val="tx1">
                            <a:lumMod val="75000"/>
                            <a:lumOff val="25000"/>
                          </a:schemeClr>
                        </a:solidFill>
                        <a:effectLst>
                          <a:outerShdw blurRad="38100" dist="38100" dir="2700000" algn="tl">
                            <a:srgbClr val="000000">
                              <a:alpha val="43137"/>
                            </a:srgbClr>
                          </a:outerShdw>
                        </a:effectLst>
                      </a:endParaRPr>
                    </a:p>
                  </a:txBody>
                  <a:tcPr marL="100771" marR="100771" anchor="ctr" anchorCtr="1"/>
                </a:tc>
                <a:tc>
                  <a:txBody>
                    <a:bodyPr/>
                    <a:lstStyle/>
                    <a:p>
                      <a:pPr algn="l"/>
                      <a:r>
                        <a:rPr lang="ru-RU" sz="3600" b="1" dirty="0" smtClean="0">
                          <a:solidFill>
                            <a:schemeClr val="tx1">
                              <a:lumMod val="75000"/>
                              <a:lumOff val="25000"/>
                            </a:schemeClr>
                          </a:solidFill>
                          <a:effectLst>
                            <a:outerShdw blurRad="38100" dist="38100" dir="2700000" algn="tl">
                              <a:srgbClr val="000000">
                                <a:alpha val="43137"/>
                              </a:srgbClr>
                            </a:outerShdw>
                          </a:effectLst>
                        </a:rPr>
                        <a:t>Герои</a:t>
                      </a:r>
                      <a:endParaRPr lang="ru-RU" sz="3600" b="1" dirty="0">
                        <a:solidFill>
                          <a:schemeClr val="tx1">
                            <a:lumMod val="75000"/>
                            <a:lumOff val="25000"/>
                          </a:schemeClr>
                        </a:solidFill>
                        <a:effectLst>
                          <a:outerShdw blurRad="38100" dist="38100" dir="2700000" algn="tl">
                            <a:srgbClr val="000000">
                              <a:alpha val="43137"/>
                            </a:srgbClr>
                          </a:outerShdw>
                        </a:effectLst>
                      </a:endParaRPr>
                    </a:p>
                  </a:txBody>
                  <a:tcPr marL="100771" marR="100771" anchor="ctr" anchorCtr="1"/>
                </a:tc>
              </a:tr>
              <a:tr h="1141819">
                <a:tc>
                  <a:txBody>
                    <a:bodyPr/>
                    <a:lstStyle/>
                    <a:p>
                      <a:pPr algn="l"/>
                      <a:r>
                        <a:rPr lang="ru-RU" sz="3600" b="1" dirty="0" smtClean="0">
                          <a:solidFill>
                            <a:schemeClr val="tx1"/>
                          </a:solidFill>
                          <a:effectLst>
                            <a:outerShdw blurRad="38100" dist="38100" dir="2700000" algn="tl">
                              <a:srgbClr val="000000">
                                <a:alpha val="43137"/>
                              </a:srgbClr>
                            </a:outerShdw>
                          </a:effectLst>
                        </a:rPr>
                        <a:t>Б</a:t>
                      </a:r>
                      <a:endParaRPr lang="ru-RU" sz="3600" b="1" dirty="0">
                        <a:solidFill>
                          <a:schemeClr val="tx1"/>
                        </a:solidFill>
                        <a:effectLst>
                          <a:outerShdw blurRad="38100" dist="38100" dir="2700000" algn="tl">
                            <a:srgbClr val="000000">
                              <a:alpha val="43137"/>
                            </a:srgbClr>
                          </a:outerShdw>
                        </a:effectLst>
                      </a:endParaRPr>
                    </a:p>
                  </a:txBody>
                  <a:tcPr marL="100771" marR="100771" anchor="ctr" anchorCtr="1"/>
                </a:tc>
                <a:tc>
                  <a:txBody>
                    <a:bodyPr/>
                    <a:lstStyle/>
                    <a:p>
                      <a:pPr algn="l"/>
                      <a:r>
                        <a:rPr lang="ru-RU" sz="3600" b="1" baseline="0" dirty="0" smtClean="0">
                          <a:solidFill>
                            <a:schemeClr val="tx1"/>
                          </a:solidFill>
                          <a:effectLst>
                            <a:outerShdw blurRad="38100" dist="38100" dir="2700000" algn="tl">
                              <a:srgbClr val="000000">
                                <a:alpha val="43137"/>
                              </a:srgbClr>
                            </a:outerShdw>
                          </a:effectLst>
                        </a:rPr>
                        <a:t>«Скажи-ка, дядя…»</a:t>
                      </a:r>
                      <a:endParaRPr lang="ru-RU" sz="3600" b="1" dirty="0">
                        <a:solidFill>
                          <a:schemeClr val="tx1"/>
                        </a:solidFill>
                        <a:effectLst>
                          <a:outerShdw blurRad="38100" dist="38100" dir="2700000" algn="tl">
                            <a:srgbClr val="000000">
                              <a:alpha val="43137"/>
                            </a:srgbClr>
                          </a:outerShdw>
                        </a:effectLst>
                      </a:endParaRPr>
                    </a:p>
                  </a:txBody>
                  <a:tcPr marL="100771" marR="100771" anchor="ctr" anchorCtr="1"/>
                </a:tc>
              </a:tr>
              <a:tr h="1141819">
                <a:tc>
                  <a:txBody>
                    <a:bodyPr/>
                    <a:lstStyle/>
                    <a:p>
                      <a:pPr algn="l"/>
                      <a:r>
                        <a:rPr lang="ru-RU" sz="3600" b="1" dirty="0" smtClean="0">
                          <a:solidFill>
                            <a:schemeClr val="tx1">
                              <a:lumMod val="75000"/>
                              <a:lumOff val="25000"/>
                            </a:schemeClr>
                          </a:solidFill>
                          <a:effectLst>
                            <a:outerShdw blurRad="38100" dist="38100" dir="2700000" algn="tl">
                              <a:srgbClr val="000000">
                                <a:alpha val="43137"/>
                              </a:srgbClr>
                            </a:outerShdw>
                          </a:effectLst>
                        </a:rPr>
                        <a:t>В</a:t>
                      </a:r>
                      <a:endParaRPr lang="ru-RU" sz="3600" b="1" dirty="0">
                        <a:solidFill>
                          <a:schemeClr val="tx1">
                            <a:lumMod val="75000"/>
                            <a:lumOff val="25000"/>
                          </a:schemeClr>
                        </a:solidFill>
                        <a:effectLst>
                          <a:outerShdw blurRad="38100" dist="38100" dir="2700000" algn="tl">
                            <a:srgbClr val="000000">
                              <a:alpha val="43137"/>
                            </a:srgbClr>
                          </a:outerShdw>
                        </a:effectLst>
                      </a:endParaRPr>
                    </a:p>
                  </a:txBody>
                  <a:tcPr marL="100771" marR="100771" anchor="ctr" anchorCtr="1"/>
                </a:tc>
                <a:tc>
                  <a:txBody>
                    <a:bodyPr/>
                    <a:lstStyle/>
                    <a:p>
                      <a:pPr algn="l"/>
                      <a:r>
                        <a:rPr lang="ru-RU" sz="3600" b="1" dirty="0" smtClean="0">
                          <a:solidFill>
                            <a:schemeClr val="tx1">
                              <a:lumMod val="75000"/>
                              <a:lumOff val="25000"/>
                            </a:schemeClr>
                          </a:solidFill>
                          <a:effectLst>
                            <a:outerShdw blurRad="38100" dist="38100" dir="2700000" algn="tl">
                              <a:srgbClr val="000000">
                                <a:alpha val="43137"/>
                              </a:srgbClr>
                            </a:outerShdw>
                          </a:effectLst>
                        </a:rPr>
                        <a:t>Вооружение</a:t>
                      </a:r>
                      <a:endParaRPr lang="ru-RU" sz="3600" b="1" dirty="0">
                        <a:solidFill>
                          <a:schemeClr val="tx1">
                            <a:lumMod val="75000"/>
                            <a:lumOff val="25000"/>
                          </a:schemeClr>
                        </a:solidFill>
                        <a:effectLst>
                          <a:outerShdw blurRad="38100" dist="38100" dir="2700000" algn="tl">
                            <a:srgbClr val="000000">
                              <a:alpha val="43137"/>
                            </a:srgbClr>
                          </a:outerShdw>
                        </a:effectLst>
                      </a:endParaRPr>
                    </a:p>
                  </a:txBody>
                  <a:tcPr marL="100771" marR="100771" anchor="ctr" anchorCtr="1"/>
                </a:tc>
              </a:tr>
              <a:tr h="1141819">
                <a:tc>
                  <a:txBody>
                    <a:bodyPr/>
                    <a:lstStyle/>
                    <a:p>
                      <a:pPr algn="l"/>
                      <a:r>
                        <a:rPr lang="ru-RU" sz="3600" b="1" dirty="0" smtClean="0">
                          <a:solidFill>
                            <a:schemeClr val="tx1"/>
                          </a:solidFill>
                          <a:effectLst>
                            <a:outerShdw blurRad="38100" dist="38100" dir="2700000" algn="tl">
                              <a:srgbClr val="000000">
                                <a:alpha val="43137"/>
                              </a:srgbClr>
                            </a:outerShdw>
                          </a:effectLst>
                        </a:rPr>
                        <a:t>Г</a:t>
                      </a:r>
                      <a:endParaRPr lang="ru-RU" sz="3600" b="1" dirty="0">
                        <a:solidFill>
                          <a:schemeClr val="tx1"/>
                        </a:solidFill>
                        <a:effectLst>
                          <a:outerShdw blurRad="38100" dist="38100" dir="2700000" algn="tl">
                            <a:srgbClr val="000000">
                              <a:alpha val="43137"/>
                            </a:srgbClr>
                          </a:outerShdw>
                        </a:effectLst>
                      </a:endParaRPr>
                    </a:p>
                  </a:txBody>
                  <a:tcPr marL="100771" marR="100771" anchor="ctr" anchorCtr="1"/>
                </a:tc>
                <a:tc>
                  <a:txBody>
                    <a:bodyPr/>
                    <a:lstStyle/>
                    <a:p>
                      <a:pPr algn="l"/>
                      <a:r>
                        <a:rPr lang="ru-RU" sz="3600" b="1" dirty="0" smtClean="0">
                          <a:solidFill>
                            <a:schemeClr val="tx1"/>
                          </a:solidFill>
                          <a:effectLst>
                            <a:outerShdw blurRad="38100" dist="38100" dir="2700000" algn="tl">
                              <a:srgbClr val="000000">
                                <a:alpha val="43137"/>
                              </a:srgbClr>
                            </a:outerShdw>
                          </a:effectLst>
                        </a:rPr>
                        <a:t>Память</a:t>
                      </a:r>
                      <a:endParaRPr lang="ru-RU" sz="3600" b="1" dirty="0">
                        <a:solidFill>
                          <a:schemeClr val="tx1"/>
                        </a:solidFill>
                        <a:effectLst>
                          <a:outerShdw blurRad="38100" dist="38100" dir="2700000" algn="tl">
                            <a:srgbClr val="000000">
                              <a:alpha val="43137"/>
                            </a:srgbClr>
                          </a:outerShdw>
                        </a:effectLst>
                      </a:endParaRPr>
                    </a:p>
                  </a:txBody>
                  <a:tcPr marL="100771" marR="100771" anchor="ctr" anchorCtr="1"/>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55566" y="361908"/>
          <a:ext cx="8288454" cy="5915105"/>
        </p:xfrm>
        <a:graphic>
          <a:graphicData uri="http://schemas.openxmlformats.org/drawingml/2006/table">
            <a:tbl>
              <a:tblPr firstRow="1" bandRow="1">
                <a:tableStyleId>{69CF1AB2-1976-4502-BF36-3FF5EA218861}</a:tableStyleId>
              </a:tblPr>
              <a:tblGrid>
                <a:gridCol w="1381409"/>
                <a:gridCol w="1381409"/>
                <a:gridCol w="1381409"/>
                <a:gridCol w="1381409"/>
                <a:gridCol w="1381409"/>
                <a:gridCol w="1381409"/>
              </a:tblGrid>
              <a:tr h="1183021">
                <a:tc>
                  <a:txBody>
                    <a:bodyPr/>
                    <a:lstStyle/>
                    <a:p>
                      <a:pPr algn="ctr"/>
                      <a:r>
                        <a:rPr lang="ru-RU" sz="6000" b="1" dirty="0" smtClean="0">
                          <a:solidFill>
                            <a:schemeClr val="bg2">
                              <a:lumMod val="25000"/>
                            </a:schemeClr>
                          </a:solidFill>
                          <a:effectLst>
                            <a:outerShdw blurRad="38100" dist="38100" dir="2700000" algn="tl">
                              <a:srgbClr val="000000">
                                <a:alpha val="43137"/>
                              </a:srgbClr>
                            </a:outerShdw>
                          </a:effectLst>
                        </a:rPr>
                        <a:t> </a:t>
                      </a:r>
                      <a:endParaRPr lang="ru-RU" sz="6000" b="1" dirty="0">
                        <a:solidFill>
                          <a:schemeClr val="bg2">
                            <a:lumMod val="25000"/>
                          </a:schemeClr>
                        </a:solidFill>
                        <a:effectLst>
                          <a:outerShdw blurRad="38100" dist="38100" dir="2700000" algn="tl">
                            <a:srgbClr val="000000">
                              <a:alpha val="43137"/>
                            </a:srgbClr>
                          </a:outerShdw>
                        </a:effectLst>
                      </a:endParaRPr>
                    </a:p>
                  </a:txBody>
                  <a:tcPr anchor="ctr"/>
                </a:tc>
                <a:tc>
                  <a:txBody>
                    <a:bodyPr/>
                    <a:lstStyle/>
                    <a:p>
                      <a:pPr algn="ctr"/>
                      <a:r>
                        <a:rPr lang="ru-RU" sz="6000" dirty="0" smtClean="0">
                          <a:solidFill>
                            <a:schemeClr val="accent5">
                              <a:lumMod val="75000"/>
                            </a:schemeClr>
                          </a:solidFill>
                          <a:effectLst>
                            <a:outerShdw blurRad="38100" dist="38100" dir="2700000" algn="tl">
                              <a:srgbClr val="000000">
                                <a:alpha val="43137"/>
                              </a:srgbClr>
                            </a:outerShdw>
                          </a:effectLst>
                        </a:rPr>
                        <a:t>1</a:t>
                      </a:r>
                      <a:endParaRPr lang="ru-RU" sz="6000" dirty="0">
                        <a:solidFill>
                          <a:schemeClr val="accent5">
                            <a:lumMod val="75000"/>
                          </a:schemeClr>
                        </a:solidFill>
                        <a:effectLst>
                          <a:outerShdw blurRad="38100" dist="38100" dir="2700000" algn="tl">
                            <a:srgbClr val="000000">
                              <a:alpha val="43137"/>
                            </a:srgbClr>
                          </a:outerShdw>
                        </a:effectLst>
                      </a:endParaRPr>
                    </a:p>
                  </a:txBody>
                  <a:tcPr anchor="ctr"/>
                </a:tc>
                <a:tc>
                  <a:txBody>
                    <a:bodyPr/>
                    <a:lstStyle/>
                    <a:p>
                      <a:pPr algn="ctr"/>
                      <a:r>
                        <a:rPr lang="ru-RU" sz="6000" dirty="0" smtClean="0">
                          <a:solidFill>
                            <a:schemeClr val="accent5">
                              <a:lumMod val="75000"/>
                            </a:schemeClr>
                          </a:solidFill>
                          <a:effectLst>
                            <a:outerShdw blurRad="38100" dist="38100" dir="2700000" algn="tl">
                              <a:srgbClr val="000000">
                                <a:alpha val="43137"/>
                              </a:srgbClr>
                            </a:outerShdw>
                          </a:effectLst>
                        </a:rPr>
                        <a:t>2</a:t>
                      </a:r>
                      <a:endParaRPr lang="ru-RU" sz="6000" dirty="0">
                        <a:solidFill>
                          <a:schemeClr val="accent5">
                            <a:lumMod val="75000"/>
                          </a:schemeClr>
                        </a:solidFill>
                        <a:effectLst>
                          <a:outerShdw blurRad="38100" dist="38100" dir="2700000" algn="tl">
                            <a:srgbClr val="000000">
                              <a:alpha val="43137"/>
                            </a:srgbClr>
                          </a:outerShdw>
                        </a:effectLst>
                      </a:endParaRPr>
                    </a:p>
                  </a:txBody>
                  <a:tcPr anchor="ctr"/>
                </a:tc>
                <a:tc>
                  <a:txBody>
                    <a:bodyPr/>
                    <a:lstStyle/>
                    <a:p>
                      <a:pPr algn="ctr"/>
                      <a:r>
                        <a:rPr lang="ru-RU" sz="6000" dirty="0" smtClean="0">
                          <a:solidFill>
                            <a:schemeClr val="accent5">
                              <a:lumMod val="75000"/>
                            </a:schemeClr>
                          </a:solidFill>
                          <a:effectLst>
                            <a:outerShdw blurRad="38100" dist="38100" dir="2700000" algn="tl">
                              <a:srgbClr val="000000">
                                <a:alpha val="43137"/>
                              </a:srgbClr>
                            </a:outerShdw>
                          </a:effectLst>
                        </a:rPr>
                        <a:t>3</a:t>
                      </a:r>
                      <a:endParaRPr lang="ru-RU" sz="6000" dirty="0">
                        <a:solidFill>
                          <a:schemeClr val="accent5">
                            <a:lumMod val="75000"/>
                          </a:schemeClr>
                        </a:solidFill>
                        <a:effectLst>
                          <a:outerShdw blurRad="38100" dist="38100" dir="2700000" algn="tl">
                            <a:srgbClr val="000000">
                              <a:alpha val="43137"/>
                            </a:srgbClr>
                          </a:outerShdw>
                        </a:effectLst>
                      </a:endParaRPr>
                    </a:p>
                  </a:txBody>
                  <a:tcPr anchor="ctr"/>
                </a:tc>
                <a:tc>
                  <a:txBody>
                    <a:bodyPr/>
                    <a:lstStyle/>
                    <a:p>
                      <a:pPr algn="ctr"/>
                      <a:r>
                        <a:rPr lang="ru-RU" sz="6000" dirty="0" smtClean="0">
                          <a:solidFill>
                            <a:schemeClr val="accent5">
                              <a:lumMod val="75000"/>
                            </a:schemeClr>
                          </a:solidFill>
                          <a:effectLst>
                            <a:outerShdw blurRad="38100" dist="38100" dir="2700000" algn="tl">
                              <a:srgbClr val="000000">
                                <a:alpha val="43137"/>
                              </a:srgbClr>
                            </a:outerShdw>
                          </a:effectLst>
                        </a:rPr>
                        <a:t>4</a:t>
                      </a:r>
                      <a:endParaRPr lang="ru-RU" sz="6000" dirty="0">
                        <a:solidFill>
                          <a:schemeClr val="accent5">
                            <a:lumMod val="75000"/>
                          </a:schemeClr>
                        </a:solidFill>
                        <a:effectLst>
                          <a:outerShdw blurRad="38100" dist="38100" dir="2700000" algn="tl">
                            <a:srgbClr val="000000">
                              <a:alpha val="43137"/>
                            </a:srgbClr>
                          </a:outerShdw>
                        </a:effectLst>
                      </a:endParaRPr>
                    </a:p>
                  </a:txBody>
                  <a:tcPr anchor="ctr"/>
                </a:tc>
                <a:tc>
                  <a:txBody>
                    <a:bodyPr/>
                    <a:lstStyle/>
                    <a:p>
                      <a:pPr algn="ctr"/>
                      <a:r>
                        <a:rPr lang="ru-RU" sz="6000" dirty="0" smtClean="0">
                          <a:solidFill>
                            <a:schemeClr val="accent5">
                              <a:lumMod val="75000"/>
                            </a:schemeClr>
                          </a:solidFill>
                          <a:effectLst>
                            <a:outerShdw blurRad="38100" dist="38100" dir="2700000" algn="tl">
                              <a:srgbClr val="000000">
                                <a:alpha val="43137"/>
                              </a:srgbClr>
                            </a:outerShdw>
                          </a:effectLst>
                        </a:rPr>
                        <a:t>5</a:t>
                      </a:r>
                      <a:endParaRPr lang="ru-RU" sz="6000" dirty="0">
                        <a:solidFill>
                          <a:schemeClr val="accent5">
                            <a:lumMod val="75000"/>
                          </a:schemeClr>
                        </a:solidFill>
                        <a:effectLst>
                          <a:outerShdw blurRad="38100" dist="38100" dir="2700000" algn="tl">
                            <a:srgbClr val="000000">
                              <a:alpha val="43137"/>
                            </a:srgbClr>
                          </a:outerShdw>
                        </a:effectLst>
                      </a:endParaRPr>
                    </a:p>
                  </a:txBody>
                  <a:tcPr anchor="ctr"/>
                </a:tc>
              </a:tr>
              <a:tr h="1183021">
                <a:tc>
                  <a:txBody>
                    <a:bodyPr/>
                    <a:lstStyle/>
                    <a:p>
                      <a:pPr algn="ctr"/>
                      <a:r>
                        <a:rPr lang="ru-RU" sz="6000" b="1" dirty="0" smtClean="0">
                          <a:solidFill>
                            <a:schemeClr val="accent5">
                              <a:lumMod val="75000"/>
                            </a:schemeClr>
                          </a:solidFill>
                          <a:effectLst>
                            <a:outerShdw blurRad="38100" dist="38100" dir="2700000" algn="tl">
                              <a:srgbClr val="000000">
                                <a:alpha val="43137"/>
                              </a:srgbClr>
                            </a:outerShdw>
                          </a:effectLst>
                        </a:rPr>
                        <a:t>А</a:t>
                      </a:r>
                      <a:endParaRPr lang="ru-RU" sz="6000" b="1" dirty="0">
                        <a:solidFill>
                          <a:schemeClr val="accent5">
                            <a:lumMod val="75000"/>
                          </a:schemeClr>
                        </a:solidFill>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4" action="ppaction://hlinksldjump"/>
                        </a:rPr>
                        <a:t>А 1  </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5" action="ppaction://hlinksldjump"/>
                        </a:rPr>
                        <a:t>А 2</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6" action="ppaction://hlinksldjump"/>
                        </a:rPr>
                        <a:t> А 3</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7" action="ppaction://hlinksldjump"/>
                        </a:rPr>
                        <a:t>А 4</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8" action="ppaction://hlinksldjump"/>
                        </a:rPr>
                        <a:t>А 5</a:t>
                      </a:r>
                      <a:endParaRPr lang="ru-RU" sz="3600" b="1" dirty="0">
                        <a:effectLst>
                          <a:outerShdw blurRad="38100" dist="38100" dir="2700000" algn="tl">
                            <a:srgbClr val="000000">
                              <a:alpha val="43137"/>
                            </a:srgbClr>
                          </a:outerShdw>
                        </a:effectLst>
                      </a:endParaRPr>
                    </a:p>
                  </a:txBody>
                  <a:tcPr anchor="ctr"/>
                </a:tc>
              </a:tr>
              <a:tr h="1183021">
                <a:tc>
                  <a:txBody>
                    <a:bodyPr/>
                    <a:lstStyle/>
                    <a:p>
                      <a:pPr algn="ctr"/>
                      <a:r>
                        <a:rPr lang="ru-RU" sz="6000" b="1" dirty="0" smtClean="0">
                          <a:solidFill>
                            <a:schemeClr val="accent5">
                              <a:lumMod val="75000"/>
                            </a:schemeClr>
                          </a:solidFill>
                          <a:effectLst>
                            <a:outerShdw blurRad="38100" dist="38100" dir="2700000" algn="tl">
                              <a:srgbClr val="000000">
                                <a:alpha val="43137"/>
                              </a:srgbClr>
                            </a:outerShdw>
                          </a:effectLst>
                        </a:rPr>
                        <a:t>Б</a:t>
                      </a:r>
                      <a:endParaRPr lang="ru-RU" sz="6000" b="1" dirty="0">
                        <a:solidFill>
                          <a:schemeClr val="accent5">
                            <a:lumMod val="75000"/>
                          </a:schemeClr>
                        </a:solidFill>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9" action="ppaction://hlinksldjump"/>
                        </a:rPr>
                        <a:t>Б 1</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10" action="ppaction://hlinksldjump"/>
                        </a:rPr>
                        <a:t>Б 2</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11" action="ppaction://hlinksldjump"/>
                        </a:rPr>
                        <a:t>Б 3</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12" action="ppaction://hlinksldjump"/>
                        </a:rPr>
                        <a:t>Б 4</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13" action="ppaction://hlinksldjump"/>
                        </a:rPr>
                        <a:t>Б 5</a:t>
                      </a:r>
                      <a:endParaRPr lang="ru-RU" sz="3600" b="1" dirty="0">
                        <a:effectLst>
                          <a:outerShdw blurRad="38100" dist="38100" dir="2700000" algn="tl">
                            <a:srgbClr val="000000">
                              <a:alpha val="43137"/>
                            </a:srgbClr>
                          </a:outerShdw>
                        </a:effectLst>
                      </a:endParaRPr>
                    </a:p>
                  </a:txBody>
                  <a:tcPr anchor="ctr"/>
                </a:tc>
              </a:tr>
              <a:tr h="1183021">
                <a:tc>
                  <a:txBody>
                    <a:bodyPr/>
                    <a:lstStyle/>
                    <a:p>
                      <a:pPr algn="ctr"/>
                      <a:r>
                        <a:rPr lang="ru-RU" sz="6000" b="1" dirty="0" smtClean="0">
                          <a:solidFill>
                            <a:schemeClr val="accent5">
                              <a:lumMod val="75000"/>
                            </a:schemeClr>
                          </a:solidFill>
                          <a:effectLst>
                            <a:outerShdw blurRad="38100" dist="38100" dir="2700000" algn="tl">
                              <a:srgbClr val="000000">
                                <a:alpha val="43137"/>
                              </a:srgbClr>
                            </a:outerShdw>
                          </a:effectLst>
                        </a:rPr>
                        <a:t>В</a:t>
                      </a:r>
                      <a:endParaRPr lang="ru-RU" sz="6000" b="1" dirty="0">
                        <a:solidFill>
                          <a:schemeClr val="accent5">
                            <a:lumMod val="75000"/>
                          </a:schemeClr>
                        </a:solidFill>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14" action="ppaction://hlinksldjump"/>
                        </a:rPr>
                        <a:t>В 1 </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15" action="ppaction://hlinksldjump"/>
                        </a:rPr>
                        <a:t>В 2</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16" action="ppaction://hlinksldjump"/>
                        </a:rPr>
                        <a:t>В 3</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17" action="ppaction://hlinksldjump"/>
                        </a:rPr>
                        <a:t>В 4</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18" action="ppaction://hlinksldjump"/>
                        </a:rPr>
                        <a:t>В 5</a:t>
                      </a:r>
                      <a:endParaRPr lang="ru-RU" sz="3600" b="1" dirty="0">
                        <a:effectLst>
                          <a:outerShdw blurRad="38100" dist="38100" dir="2700000" algn="tl">
                            <a:srgbClr val="000000">
                              <a:alpha val="43137"/>
                            </a:srgbClr>
                          </a:outerShdw>
                        </a:effectLst>
                      </a:endParaRPr>
                    </a:p>
                  </a:txBody>
                  <a:tcPr anchor="ctr"/>
                </a:tc>
              </a:tr>
              <a:tr h="1183021">
                <a:tc>
                  <a:txBody>
                    <a:bodyPr/>
                    <a:lstStyle/>
                    <a:p>
                      <a:pPr algn="ctr"/>
                      <a:r>
                        <a:rPr lang="ru-RU" sz="6000" b="1" dirty="0" smtClean="0">
                          <a:solidFill>
                            <a:schemeClr val="accent5">
                              <a:lumMod val="75000"/>
                            </a:schemeClr>
                          </a:solidFill>
                          <a:effectLst>
                            <a:outerShdw blurRad="38100" dist="38100" dir="2700000" algn="tl">
                              <a:srgbClr val="000000">
                                <a:alpha val="43137"/>
                              </a:srgbClr>
                            </a:outerShdw>
                          </a:effectLst>
                        </a:rPr>
                        <a:t>Г</a:t>
                      </a:r>
                      <a:endParaRPr lang="ru-RU" sz="6000" b="1" dirty="0">
                        <a:solidFill>
                          <a:schemeClr val="accent5">
                            <a:lumMod val="75000"/>
                          </a:schemeClr>
                        </a:solidFill>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19" action="ppaction://hlinksldjump"/>
                        </a:rPr>
                        <a:t>Г 1</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20" action="ppaction://hlinksldjump"/>
                        </a:rPr>
                        <a:t>Г 2</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21" action="ppaction://hlinksldjump"/>
                        </a:rPr>
                        <a:t>Г 3</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22" action="ppaction://hlinksldjump"/>
                        </a:rPr>
                        <a:t>Г 4</a:t>
                      </a:r>
                      <a:endParaRPr lang="ru-RU" sz="3600" b="1" dirty="0">
                        <a:effectLst>
                          <a:outerShdw blurRad="38100" dist="38100" dir="2700000" algn="tl">
                            <a:srgbClr val="000000">
                              <a:alpha val="43137"/>
                            </a:srgbClr>
                          </a:outerShdw>
                        </a:effectLst>
                      </a:endParaRPr>
                    </a:p>
                  </a:txBody>
                  <a:tcPr anchor="ctr"/>
                </a:tc>
                <a:tc>
                  <a:txBody>
                    <a:bodyPr/>
                    <a:lstStyle/>
                    <a:p>
                      <a:pPr algn="ctr"/>
                      <a:r>
                        <a:rPr lang="ru-RU" sz="3600" b="1" dirty="0" smtClean="0">
                          <a:effectLst>
                            <a:outerShdw blurRad="38100" dist="38100" dir="2700000" algn="tl">
                              <a:srgbClr val="000000">
                                <a:alpha val="43137"/>
                              </a:srgbClr>
                            </a:outerShdw>
                          </a:effectLst>
                          <a:hlinkClick r:id="rId23" action="ppaction://hlinksldjump"/>
                        </a:rPr>
                        <a:t>Г 5</a:t>
                      </a:r>
                      <a:endParaRPr lang="ru-RU" sz="3600" b="1" dirty="0">
                        <a:effectLst>
                          <a:outerShdw blurRad="38100" dist="38100" dir="2700000" algn="tl">
                            <a:srgbClr val="000000">
                              <a:alpha val="43137"/>
                            </a:srgbClr>
                          </a:outerShdw>
                        </a:effectLst>
                      </a:endParaRPr>
                    </a:p>
                  </a:txBody>
                  <a:tcPr anchor="ctr"/>
                </a:tc>
              </a:tr>
            </a:tbl>
          </a:graphicData>
        </a:graphic>
      </p:graphicFrame>
      <p:sp>
        <p:nvSpPr>
          <p:cNvPr id="3" name="Улыбающееся лицо 2">
            <a:hlinkClick r:id="rId24" action="ppaction://hlinksldjump"/>
          </p:cNvPr>
          <p:cNvSpPr/>
          <p:nvPr/>
        </p:nvSpPr>
        <p:spPr>
          <a:xfrm>
            <a:off x="263466" y="727038"/>
            <a:ext cx="547695" cy="584207"/>
          </a:xfrm>
          <a:prstGeom prst="smileyFac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Управляющая кнопка: домой 5">
            <a:hlinkClick r:id="rId3"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8"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А1</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7" name="Содержимое 6"/>
          <p:cNvSpPr>
            <a:spLocks noGrp="1"/>
          </p:cNvSpPr>
          <p:nvPr>
            <p:ph idx="1"/>
          </p:nvPr>
        </p:nvSpPr>
        <p:spPr>
          <a:xfrm>
            <a:off x="457200" y="5049180"/>
            <a:ext cx="8229600" cy="1076983"/>
          </a:xfrm>
          <a:effectLst>
            <a:outerShdw blurRad="40000" dist="20000" dir="5400000" rotWithShape="0">
              <a:srgbClr val="000000">
                <a:alpha val="38000"/>
              </a:srgbClr>
            </a:outerShdw>
            <a:softEdge rad="63500"/>
          </a:effectLst>
        </p:spPr>
        <p:style>
          <a:lnRef idx="3">
            <a:schemeClr val="lt1"/>
          </a:lnRef>
          <a:fillRef idx="1">
            <a:schemeClr val="accent3"/>
          </a:fillRef>
          <a:effectRef idx="1">
            <a:schemeClr val="accent3"/>
          </a:effectRef>
          <a:fontRef idx="minor">
            <a:schemeClr val="lt1"/>
          </a:fontRef>
        </p:style>
        <p:txBody>
          <a:bodyPr>
            <a:normAutofit fontScale="77500" lnSpcReduction="20000"/>
          </a:bodyPr>
          <a:lstStyle/>
          <a:p>
            <a:r>
              <a:rPr lang="ru-RU" dirty="0" smtClean="0"/>
              <a:t>В честь него была названа военная операция, проводившаяся  через 132 года после войны 1812 года. </a:t>
            </a:r>
            <a:endParaRPr lang="ru-RU" dirty="0"/>
          </a:p>
        </p:txBody>
      </p:sp>
      <p:pic>
        <p:nvPicPr>
          <p:cNvPr id="1026" name="Picture 2" descr="C:\Users\Сотрудники\Downloads\1270820966_386f24061448.jpg"/>
          <p:cNvPicPr>
            <a:picLocks noChangeAspect="1" noChangeArrowheads="1"/>
          </p:cNvPicPr>
          <p:nvPr/>
        </p:nvPicPr>
        <p:blipFill>
          <a:blip r:embed="rId4" cstate="print"/>
          <a:srcRect/>
          <a:stretch>
            <a:fillRect/>
          </a:stretch>
        </p:blipFill>
        <p:spPr bwMode="auto">
          <a:xfrm>
            <a:off x="143508" y="188640"/>
            <a:ext cx="5040560" cy="651929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extBox 8"/>
          <p:cNvSpPr txBox="1"/>
          <p:nvPr/>
        </p:nvSpPr>
        <p:spPr>
          <a:xfrm>
            <a:off x="5724128" y="3392996"/>
            <a:ext cx="3096344" cy="1077218"/>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rtlCol="0">
            <a:spAutoFit/>
          </a:bodyPr>
          <a:lstStyle/>
          <a:p>
            <a:r>
              <a:rPr lang="ru-RU" sz="3200" dirty="0" smtClean="0"/>
              <a:t>Петр Иванович Багратион</a:t>
            </a:r>
            <a:endParaRPr lang="ru-RU"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2000"/>
                                        <p:tgtEl>
                                          <p:spTgt spid="102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2000"/>
                                        <p:tgtEl>
                                          <p:spTgt spid="9"/>
                                        </p:tgtEl>
                                      </p:cBhvr>
                                    </p:animEffect>
                                  </p:childTnLst>
                                </p:cTn>
                              </p:par>
                              <p:par>
                                <p:cTn id="11" presetID="9" presetClass="exit" presetSubtype="0" fill="hold" grpId="0" nodeType="withEffect">
                                  <p:stCondLst>
                                    <p:cond delay="0"/>
                                  </p:stCondLst>
                                  <p:childTnLst>
                                    <p:animEffect transition="out" filter="dissolve">
                                      <p:cBhvr>
                                        <p:cTn id="12" dur="2000"/>
                                        <p:tgtEl>
                                          <p:spTgt spid="7">
                                            <p:txEl>
                                              <p:pRg st="0" end="0"/>
                                            </p:txEl>
                                          </p:spTgt>
                                        </p:tgtEl>
                                      </p:cBhvr>
                                    </p:animEffect>
                                    <p:set>
                                      <p:cBhvr>
                                        <p:cTn id="13" dur="1" fill="hold">
                                          <p:stCondLst>
                                            <p:cond delay="1999"/>
                                          </p:stCondLst>
                                        </p:cTn>
                                        <p:tgtEl>
                                          <p:spTgt spid="7">
                                            <p:txEl>
                                              <p:pRg st="0" end="0"/>
                                            </p:tx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000"/>
                                        <p:tgtEl>
                                          <p:spTgt spid="7">
                                            <p:bg/>
                                          </p:spTgt>
                                        </p:tgtEl>
                                      </p:cBhvr>
                                    </p:animEffect>
                                    <p:set>
                                      <p:cBhvr>
                                        <p:cTn id="16" dur="1" fill="hold">
                                          <p:stCondLst>
                                            <p:cond delay="1999"/>
                                          </p:stCondLst>
                                        </p:cTn>
                                        <p:tgtEl>
                                          <p:spTgt spid="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А2</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1" name="Управляющая кнопка: домой 10">
            <a:hlinkClick r:id="rId3"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3" name="Прямоугольник 12"/>
          <p:cNvSpPr/>
          <p:nvPr/>
        </p:nvSpPr>
        <p:spPr>
          <a:xfrm>
            <a:off x="467544" y="733246"/>
            <a:ext cx="8172400" cy="6124754"/>
          </a:xfrm>
          <a:prstGeom prst="rect">
            <a:avLst/>
          </a:prstGeom>
          <a:effectLst>
            <a:outerShdw blurRad="40000" dist="20000" dir="5400000" rotWithShape="0">
              <a:srgbClr val="000000">
                <a:alpha val="38000"/>
              </a:srgbClr>
            </a:outerShdw>
            <a:softEdge rad="63500"/>
          </a:effectLst>
        </p:spPr>
        <p:style>
          <a:lnRef idx="3">
            <a:schemeClr val="lt1"/>
          </a:lnRef>
          <a:fillRef idx="1">
            <a:schemeClr val="accent3"/>
          </a:fillRef>
          <a:effectRef idx="1">
            <a:schemeClr val="accent3"/>
          </a:effectRef>
          <a:fontRef idx="minor">
            <a:schemeClr val="lt1"/>
          </a:fontRef>
        </p:style>
        <p:txBody>
          <a:bodyPr wrap="square">
            <a:spAutoFit/>
          </a:bodyPr>
          <a:lstStyle/>
          <a:p>
            <a:r>
              <a:rPr lang="ru-RU" sz="2800" dirty="0" smtClean="0"/>
              <a:t>После Отечественной войны 1812 года у </a:t>
            </a:r>
            <a:r>
              <a:rPr lang="en-US" sz="2800" dirty="0" smtClean="0"/>
              <a:t>NN </a:t>
            </a:r>
            <a:r>
              <a:rPr lang="ru-RU" sz="2800" dirty="0" smtClean="0"/>
              <a:t>начались неприятности. Ему сообщили, что чин генерал-майора ему присвоен по ошибке, и он полковник. И в довершение всего, полковника </a:t>
            </a:r>
            <a:r>
              <a:rPr lang="en-US" sz="2800" dirty="0" smtClean="0"/>
              <a:t>N</a:t>
            </a:r>
            <a:r>
              <a:rPr lang="ru-RU" sz="2800" dirty="0" smtClean="0"/>
              <a:t> переводят служить в конно-егерскую бригаду. Это стало последней каплей, так как он должен был лишиться своих гусарских усов, своей гордости. Егерям усы не полагались. Он написал письмо царю, что выполнить приказ не может из-за усов. </a:t>
            </a:r>
            <a:r>
              <a:rPr lang="en-US" sz="2800" dirty="0" smtClean="0"/>
              <a:t>N</a:t>
            </a:r>
            <a:r>
              <a:rPr lang="ru-RU" sz="2800" dirty="0" smtClean="0"/>
              <a:t> ждал отставки и опалы, но царь, когда ему докладывали, был в хорошем расположении духа: «Ну что ж! Пусть остаётся гусаром.» И назначил </a:t>
            </a:r>
            <a:r>
              <a:rPr lang="en-US" sz="2800" dirty="0" smtClean="0"/>
              <a:t>NN</a:t>
            </a:r>
            <a:r>
              <a:rPr lang="ru-RU" sz="2800" dirty="0" smtClean="0"/>
              <a:t> в гусарский полк с… возвращением чина генерал-майора</a:t>
            </a:r>
            <a:r>
              <a:rPr lang="ru-RU" sz="2000" dirty="0" smtClean="0"/>
              <a:t>.</a:t>
            </a:r>
            <a:endParaRPr lang="ru-RU" sz="2000" dirty="0"/>
          </a:p>
        </p:txBody>
      </p:sp>
      <p:pic>
        <p:nvPicPr>
          <p:cNvPr id="12" name="Picture 2" descr="C:\Users\Пользователь\Desktop\Ночь в библиотеке\Денис Давыдов-фото\Denis-Davyidov.jpg"/>
          <p:cNvPicPr>
            <a:picLocks noGrp="1" noChangeAspect="1" noChangeArrowheads="1"/>
          </p:cNvPicPr>
          <p:nvPr>
            <p:ph idx="1"/>
          </p:nvPr>
        </p:nvPicPr>
        <p:blipFill rotWithShape="1">
          <a:blip r:embed="rId4" cstate="print"/>
          <a:srcRect l="12209" r="7088"/>
          <a:stretch/>
        </p:blipFill>
        <p:spPr bwMode="auto">
          <a:xfrm>
            <a:off x="1478654" y="174963"/>
            <a:ext cx="4749529" cy="6530401"/>
          </a:xfrm>
          <a:prstGeom prst="rect">
            <a:avLst/>
          </a:prstGeom>
          <a:ln w="88900" cap="sq" cmpd="thickThin">
            <a:noFill/>
            <a:prstDash val="solid"/>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4" name="TextBox 13"/>
          <p:cNvSpPr txBox="1"/>
          <p:nvPr/>
        </p:nvSpPr>
        <p:spPr>
          <a:xfrm>
            <a:off x="3455876" y="5517232"/>
            <a:ext cx="2484276" cy="1077218"/>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rtlCol="0">
            <a:spAutoFit/>
          </a:bodyPr>
          <a:lstStyle/>
          <a:p>
            <a:r>
              <a:rPr lang="ru-RU" sz="3200" dirty="0" smtClean="0"/>
              <a:t>Денис Давыдов</a:t>
            </a:r>
            <a:endParaRPr lang="ru-RU"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0-#ppt_w/2"/>
                                          </p:val>
                                        </p:tav>
                                        <p:tav tm="100000">
                                          <p:val>
                                            <p:strVal val="#ppt_x"/>
                                          </p:val>
                                        </p:tav>
                                      </p:tavLst>
                                    </p:anim>
                                    <p:anim calcmode="lin" valueType="num">
                                      <p:cBhvr additive="base">
                                        <p:cTn id="8" dur="3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3000" fill="hold"/>
                                        <p:tgtEl>
                                          <p:spTgt spid="14"/>
                                        </p:tgtEl>
                                        <p:attrNameLst>
                                          <p:attrName>ppt_x</p:attrName>
                                        </p:attrNameLst>
                                      </p:cBhvr>
                                      <p:tavLst>
                                        <p:tav tm="0">
                                          <p:val>
                                            <p:strVal val="0-#ppt_w/2"/>
                                          </p:val>
                                        </p:tav>
                                        <p:tav tm="100000">
                                          <p:val>
                                            <p:strVal val="#ppt_x"/>
                                          </p:val>
                                        </p:tav>
                                      </p:tavLst>
                                    </p:anim>
                                    <p:anim calcmode="lin" valueType="num">
                                      <p:cBhvr additive="base">
                                        <p:cTn id="12" dur="3000" fill="hold"/>
                                        <p:tgtEl>
                                          <p:spTgt spid="14"/>
                                        </p:tgtEl>
                                        <p:attrNameLst>
                                          <p:attrName>ppt_y</p:attrName>
                                        </p:attrNameLst>
                                      </p:cBhvr>
                                      <p:tavLst>
                                        <p:tav tm="0">
                                          <p:val>
                                            <p:strVal val="#ppt_y"/>
                                          </p:val>
                                        </p:tav>
                                        <p:tav tm="100000">
                                          <p:val>
                                            <p:strVal val="#ppt_y"/>
                                          </p:val>
                                        </p:tav>
                                      </p:tavLst>
                                    </p:anim>
                                  </p:childTnLst>
                                </p:cTn>
                              </p:par>
                              <p:par>
                                <p:cTn id="13" presetID="9" presetClass="exit" presetSubtype="0" fill="hold" grpId="0" nodeType="withEffect">
                                  <p:stCondLst>
                                    <p:cond delay="0"/>
                                  </p:stCondLst>
                                  <p:childTnLst>
                                    <p:animEffect transition="out" filter="dissolve">
                                      <p:cBhvr>
                                        <p:cTn id="14" dur="2000"/>
                                        <p:tgtEl>
                                          <p:spTgt spid="13"/>
                                        </p:tgtEl>
                                      </p:cBhvr>
                                    </p:animEffect>
                                    <p:set>
                                      <p:cBhvr>
                                        <p:cTn id="15"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А3</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10" name="Управляющая кнопка: домой 9">
            <a:hlinkClick r:id="rId3"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7" name="Содержимое 6"/>
          <p:cNvSpPr>
            <a:spLocks noGrp="1"/>
          </p:cNvSpPr>
          <p:nvPr>
            <p:ph idx="1"/>
          </p:nvPr>
        </p:nvSpPr>
        <p:spPr>
          <a:xfrm>
            <a:off x="179512" y="4257092"/>
            <a:ext cx="8820980" cy="2448272"/>
          </a:xfrm>
          <a:effectLst>
            <a:outerShdw blurRad="40000" dist="20000" dir="5400000" rotWithShape="0">
              <a:srgbClr val="000000">
                <a:alpha val="38000"/>
              </a:srgbClr>
            </a:outerShdw>
            <a:softEdge rad="63500"/>
          </a:effectLst>
        </p:spPr>
        <p:style>
          <a:lnRef idx="3">
            <a:schemeClr val="lt1"/>
          </a:lnRef>
          <a:fillRef idx="1">
            <a:schemeClr val="accent3"/>
          </a:fillRef>
          <a:effectRef idx="1">
            <a:schemeClr val="accent3"/>
          </a:effectRef>
          <a:fontRef idx="minor">
            <a:schemeClr val="lt1"/>
          </a:fontRef>
        </p:style>
        <p:txBody>
          <a:bodyPr>
            <a:noAutofit/>
          </a:bodyPr>
          <a:lstStyle/>
          <a:p>
            <a:r>
              <a:rPr lang="ru-RU" sz="2000" dirty="0" smtClean="0"/>
              <a:t>В связи с боем под </a:t>
            </a:r>
            <a:r>
              <a:rPr lang="ru-RU" sz="2000" dirty="0" err="1" smtClean="0"/>
              <a:t>Салтановкой</a:t>
            </a:r>
            <a:r>
              <a:rPr lang="ru-RU" sz="2000" dirty="0" smtClean="0"/>
              <a:t> известна история о том, как наш герой в одну из атак увлёк своих сыновей.  Эта атака изображена на знаменитой картине художника Самокиша. Очень может быть, что это всего лишь легенда, ведь его младшему сыну было всего 11 лет. Сам герой в беседе со  своим адъютантом поэтом Батюшковым опровергал этот случай. Почвой для легенды мог стать факт, что его сыновья действительно находились при войсках в момент сражения, а старший из них, 16-летний Александр, участвовал в бою.</a:t>
            </a:r>
            <a:endParaRPr lang="ru-RU" sz="1800" dirty="0"/>
          </a:p>
        </p:txBody>
      </p:sp>
      <p:pic>
        <p:nvPicPr>
          <p:cNvPr id="2050" name="Picture 2" descr="C:\Users\Сотрудники\Downloads\5caa3c2369c7a3fd72fa043691402f2f.0.jpg"/>
          <p:cNvPicPr>
            <a:picLocks noChangeAspect="1" noChangeArrowheads="1"/>
          </p:cNvPicPr>
          <p:nvPr/>
        </p:nvPicPr>
        <p:blipFill>
          <a:blip r:embed="rId4" cstate="print"/>
          <a:srcRect/>
          <a:stretch>
            <a:fillRect/>
          </a:stretch>
        </p:blipFill>
        <p:spPr bwMode="auto">
          <a:xfrm>
            <a:off x="251520" y="188640"/>
            <a:ext cx="7645017" cy="576316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Box 5"/>
          <p:cNvSpPr txBox="1"/>
          <p:nvPr/>
        </p:nvSpPr>
        <p:spPr>
          <a:xfrm>
            <a:off x="3239852" y="5049180"/>
            <a:ext cx="4248472" cy="646331"/>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rtlCol="0">
            <a:spAutoFit/>
          </a:bodyPr>
          <a:lstStyle/>
          <a:p>
            <a:r>
              <a:rPr lang="ru-RU" sz="3600" dirty="0" smtClean="0"/>
              <a:t>Николай Раевский</a:t>
            </a:r>
            <a:endParaRPr lang="ru-RU"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randombar(horizontal)">
                                      <p:cBhvr>
                                        <p:cTn id="7" dur="2000"/>
                                        <p:tgtEl>
                                          <p:spTgt spid="205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2000"/>
                                        <p:tgtEl>
                                          <p:spTgt spid="6"/>
                                        </p:tgtEl>
                                      </p:cBhvr>
                                    </p:animEffect>
                                  </p:childTnLst>
                                </p:cTn>
                              </p:par>
                              <p:par>
                                <p:cTn id="11" presetID="9" presetClass="exit" presetSubtype="0" fill="hold" grpId="0" nodeType="withEffect">
                                  <p:stCondLst>
                                    <p:cond delay="0"/>
                                  </p:stCondLst>
                                  <p:childTnLst>
                                    <p:animEffect transition="out" filter="dissolve">
                                      <p:cBhvr>
                                        <p:cTn id="12" dur="2000"/>
                                        <p:tgtEl>
                                          <p:spTgt spid="7">
                                            <p:txEl>
                                              <p:pRg st="0" end="0"/>
                                            </p:txEl>
                                          </p:spTgt>
                                        </p:tgtEl>
                                      </p:cBhvr>
                                    </p:animEffect>
                                    <p:set>
                                      <p:cBhvr>
                                        <p:cTn id="13" dur="1" fill="hold">
                                          <p:stCondLst>
                                            <p:cond delay="1999"/>
                                          </p:stCondLst>
                                        </p:cTn>
                                        <p:tgtEl>
                                          <p:spTgt spid="7">
                                            <p:txEl>
                                              <p:pRg st="0" end="0"/>
                                            </p:tx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000"/>
                                        <p:tgtEl>
                                          <p:spTgt spid="7">
                                            <p:bg/>
                                          </p:spTgt>
                                        </p:tgtEl>
                                      </p:cBhvr>
                                    </p:animEffect>
                                    <p:set>
                                      <p:cBhvr>
                                        <p:cTn id="16" dur="1" fill="hold">
                                          <p:stCondLst>
                                            <p:cond delay="1999"/>
                                          </p:stCondLst>
                                        </p:cTn>
                                        <p:tgtEl>
                                          <p:spTgt spid="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2"/>
          <p:cNvSpPr txBox="1">
            <a:spLocks/>
          </p:cNvSpPr>
          <p:nvPr/>
        </p:nvSpPr>
        <p:spPr>
          <a:xfrm>
            <a:off x="0" y="0"/>
            <a:ext cx="1296144" cy="838200"/>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А4</a:t>
            </a:r>
            <a:endParaRPr kumimoji="0" lang="ru-RU"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9" name="Управляющая кнопка: домой 8">
            <a:hlinkClick r:id="rId3" action="ppaction://hlinksldjump" highlightClick="1"/>
          </p:cNvPr>
          <p:cNvSpPr/>
          <p:nvPr/>
        </p:nvSpPr>
        <p:spPr>
          <a:xfrm>
            <a:off x="8085123" y="0"/>
            <a:ext cx="1058877" cy="1022364"/>
          </a:xfrm>
          <a:prstGeom prst="actionButtonHome">
            <a:avLst/>
          </a:prstGeom>
          <a:effectLst>
            <a:outerShdw blurRad="40000" dist="20000" dir="5400000" rotWithShape="0">
              <a:srgbClr val="000000">
                <a:alpha val="38000"/>
              </a:srgbClr>
            </a:outerShdw>
            <a:softEdge rad="1270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7" name="Содержимое 6"/>
          <p:cNvSpPr>
            <a:spLocks noGrp="1"/>
          </p:cNvSpPr>
          <p:nvPr>
            <p:ph idx="1"/>
          </p:nvPr>
        </p:nvSpPr>
        <p:spPr>
          <a:xfrm>
            <a:off x="359532" y="1448780"/>
            <a:ext cx="8229600" cy="5229200"/>
          </a:xfrm>
          <a:effectLst>
            <a:outerShdw blurRad="40000" dist="20000" dir="5400000" rotWithShape="0">
              <a:srgbClr val="000000">
                <a:alpha val="38000"/>
              </a:srgbClr>
            </a:outerShdw>
            <a:softEdge rad="63500"/>
          </a:effectLst>
        </p:spPr>
        <p:style>
          <a:lnRef idx="3">
            <a:schemeClr val="lt1"/>
          </a:lnRef>
          <a:fillRef idx="1">
            <a:schemeClr val="accent3"/>
          </a:fillRef>
          <a:effectRef idx="1">
            <a:schemeClr val="accent3"/>
          </a:effectRef>
          <a:fontRef idx="minor">
            <a:schemeClr val="lt1"/>
          </a:fontRef>
        </p:style>
        <p:txBody>
          <a:bodyPr>
            <a:noAutofit/>
          </a:bodyPr>
          <a:lstStyle/>
          <a:p>
            <a:r>
              <a:rPr lang="ru-RU" sz="2600" dirty="0" smtClean="0"/>
              <a:t>Офицер. Разведчик. Партизан. Переодевался в крестьянскую одежду, бродил по занятой французами Москве, слушал разговоры французских офицеров, не подозревающих, что их понимают.</a:t>
            </a:r>
          </a:p>
          <a:p>
            <a:r>
              <a:rPr lang="ru-RU" sz="2600" dirty="0" smtClean="0"/>
              <a:t>Однажды нарочно дал себя пленить неприятельскому отряду. Ночью бежал, присоединился к своему отряду, ждавшему его неподалеку. С отрядом напали на неприятеля, захватили в плен полковника. </a:t>
            </a:r>
          </a:p>
          <a:p>
            <a:r>
              <a:rPr lang="ru-RU" sz="2600" dirty="0" smtClean="0"/>
              <a:t>Переодевался в форму французских офицеров, входил в доверие, узнавал тайные планы.</a:t>
            </a:r>
          </a:p>
          <a:p>
            <a:r>
              <a:rPr lang="ru-RU" sz="2600" dirty="0" smtClean="0"/>
              <a:t>Погиб 1 октября 1813 года при переправе через Эльбу, спасая раненого гусара из своего отряда.</a:t>
            </a:r>
            <a:endParaRPr lang="ru-RU" sz="2600" dirty="0"/>
          </a:p>
        </p:txBody>
      </p:sp>
      <p:pic>
        <p:nvPicPr>
          <p:cNvPr id="3074" name="Picture 2" descr="C:\Users\Сотрудники\Downloads\479px-Figner_Alexandr_Samoilovich.jpg"/>
          <p:cNvPicPr>
            <a:picLocks noChangeAspect="1" noChangeArrowheads="1"/>
          </p:cNvPicPr>
          <p:nvPr/>
        </p:nvPicPr>
        <p:blipFill>
          <a:blip r:embed="rId4" cstate="print"/>
          <a:srcRect/>
          <a:stretch>
            <a:fillRect/>
          </a:stretch>
        </p:blipFill>
        <p:spPr bwMode="auto">
          <a:xfrm>
            <a:off x="143508" y="152636"/>
            <a:ext cx="5132400" cy="642889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1" name="TextBox 10"/>
          <p:cNvSpPr txBox="1"/>
          <p:nvPr/>
        </p:nvSpPr>
        <p:spPr>
          <a:xfrm>
            <a:off x="359532" y="5553236"/>
            <a:ext cx="4464496" cy="954107"/>
          </a:xfrm>
          <a:prstGeom prst="rect">
            <a:avLst/>
          </a:prstGeom>
          <a:effectLst>
            <a:outerShdw blurRad="40000" dist="20000" dir="5400000" rotWithShape="0">
              <a:srgbClr val="000000">
                <a:alpha val="38000"/>
              </a:srgbClr>
            </a:outerShdw>
            <a:softEdge rad="127000"/>
          </a:effectLst>
        </p:spPr>
        <p:style>
          <a:lnRef idx="3">
            <a:schemeClr val="lt1"/>
          </a:lnRef>
          <a:fillRef idx="1">
            <a:schemeClr val="accent6"/>
          </a:fillRef>
          <a:effectRef idx="1">
            <a:schemeClr val="accent6"/>
          </a:effectRef>
          <a:fontRef idx="minor">
            <a:schemeClr val="lt1"/>
          </a:fontRef>
        </p:style>
        <p:txBody>
          <a:bodyPr wrap="square" rtlCol="0">
            <a:spAutoFit/>
          </a:bodyPr>
          <a:lstStyle/>
          <a:p>
            <a:r>
              <a:rPr lang="ru-RU" sz="2800" dirty="0" smtClean="0"/>
              <a:t>Фигнер  Александр Самойлович </a:t>
            </a:r>
            <a:endParaRPr lang="ru-RU"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9" presetClass="exit" presetSubtype="0" fill="hold" grpId="0" nodeType="withEffect">
                                  <p:stCondLst>
                                    <p:cond delay="0"/>
                                  </p:stCondLst>
                                  <p:childTnLst>
                                    <p:animEffect transition="out" filter="dissolve">
                                      <p:cBhvr>
                                        <p:cTn id="16" dur="2000"/>
                                        <p:tgtEl>
                                          <p:spTgt spid="7">
                                            <p:txEl>
                                              <p:pRg st="0" end="0"/>
                                            </p:txEl>
                                          </p:spTgt>
                                        </p:tgtEl>
                                      </p:cBhvr>
                                    </p:animEffect>
                                    <p:set>
                                      <p:cBhvr>
                                        <p:cTn id="17" dur="1" fill="hold">
                                          <p:stCondLst>
                                            <p:cond delay="1999"/>
                                          </p:stCondLst>
                                        </p:cTn>
                                        <p:tgtEl>
                                          <p:spTgt spid="7">
                                            <p:txEl>
                                              <p:pRg st="0" end="0"/>
                                            </p:txEl>
                                          </p:spTgt>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2000"/>
                                        <p:tgtEl>
                                          <p:spTgt spid="7">
                                            <p:txEl>
                                              <p:pRg st="1" end="1"/>
                                            </p:txEl>
                                          </p:spTgt>
                                        </p:tgtEl>
                                      </p:cBhvr>
                                    </p:animEffect>
                                    <p:set>
                                      <p:cBhvr>
                                        <p:cTn id="20" dur="1" fill="hold">
                                          <p:stCondLst>
                                            <p:cond delay="1999"/>
                                          </p:stCondLst>
                                        </p:cTn>
                                        <p:tgtEl>
                                          <p:spTgt spid="7">
                                            <p:txEl>
                                              <p:pRg st="1" end="1"/>
                                            </p:txEl>
                                          </p:spTgt>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2000"/>
                                        <p:tgtEl>
                                          <p:spTgt spid="7">
                                            <p:txEl>
                                              <p:pRg st="2" end="2"/>
                                            </p:txEl>
                                          </p:spTgt>
                                        </p:tgtEl>
                                      </p:cBhvr>
                                    </p:animEffect>
                                    <p:set>
                                      <p:cBhvr>
                                        <p:cTn id="23" dur="1" fill="hold">
                                          <p:stCondLst>
                                            <p:cond delay="1999"/>
                                          </p:stCondLst>
                                        </p:cTn>
                                        <p:tgtEl>
                                          <p:spTgt spid="7">
                                            <p:txEl>
                                              <p:pRg st="2" end="2"/>
                                            </p:txEl>
                                          </p:spTgt>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2000"/>
                                        <p:tgtEl>
                                          <p:spTgt spid="7">
                                            <p:txEl>
                                              <p:pRg st="3" end="3"/>
                                            </p:txEl>
                                          </p:spTgt>
                                        </p:tgtEl>
                                      </p:cBhvr>
                                    </p:animEffect>
                                    <p:set>
                                      <p:cBhvr>
                                        <p:cTn id="26" dur="1" fill="hold">
                                          <p:stCondLst>
                                            <p:cond delay="1999"/>
                                          </p:stCondLst>
                                        </p:cTn>
                                        <p:tgtEl>
                                          <p:spTgt spid="7">
                                            <p:txEl>
                                              <p:pRg st="3" end="3"/>
                                            </p:txEl>
                                          </p:spTgt>
                                        </p:tgtEl>
                                        <p:attrNameLst>
                                          <p:attrName>style.visibility</p:attrName>
                                        </p:attrNameLst>
                                      </p:cBhvr>
                                      <p:to>
                                        <p:strVal val="hidden"/>
                                      </p:to>
                                    </p:set>
                                  </p:childTnLst>
                                </p:cTn>
                              </p:par>
                              <p:par>
                                <p:cTn id="27" presetID="9" presetClass="exit" presetSubtype="0" fill="hold" grpId="0" nodeType="withEffect">
                                  <p:stCondLst>
                                    <p:cond delay="0"/>
                                  </p:stCondLst>
                                  <p:childTnLst>
                                    <p:animEffect transition="out" filter="dissolve">
                                      <p:cBhvr>
                                        <p:cTn id="28" dur="2000"/>
                                        <p:tgtEl>
                                          <p:spTgt spid="7">
                                            <p:bg/>
                                          </p:spTgt>
                                        </p:tgtEl>
                                      </p:cBhvr>
                                    </p:animEffect>
                                    <p:set>
                                      <p:cBhvr>
                                        <p:cTn id="29" dur="1" fill="hold">
                                          <p:stCondLst>
                                            <p:cond delay="1999"/>
                                          </p:stCondLst>
                                        </p:cTn>
                                        <p:tgtEl>
                                          <p:spTgt spid="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1" grpId="0" animBg="1"/>
    </p:bld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3157</TotalTime>
  <Words>922</Words>
  <Application>Microsoft Office PowerPoint</Application>
  <PresentationFormat>Экран (4:3)</PresentationFormat>
  <Paragraphs>181</Paragraphs>
  <Slides>26</Slides>
  <Notes>25</Notes>
  <HiddenSlides>1</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Тема1</vt:lpstr>
      <vt:lpstr>«Ведь были ж схватки боевые…»</vt:lpstr>
      <vt:lpstr>МКУК ЦБС Октябрьского района Филиал «Библиотека им. М.М.Пришвина»</vt:lpstr>
      <vt:lpstr>Генералам двенадцатого года</vt:lpstr>
      <vt:lpstr>РУБРИКИ:</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 Всем спасибо! </vt:lpstr>
    </vt:vector>
  </TitlesOfParts>
  <Company>Библиотека им. М.М.Пришвина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"Ведь были ж схватки боевые…"</dc:title>
  <dc:subject>Бородино</dc:subject>
  <dc:creator>Девяткова А.В.</dc:creator>
  <cp:keywords>1812</cp:keywords>
  <dc:description>2012 год</dc:description>
  <cp:lastModifiedBy>Библиотека Пришвина</cp:lastModifiedBy>
  <cp:revision>299</cp:revision>
  <dcterms:created xsi:type="dcterms:W3CDTF">2009-01-24T08:40:15Z</dcterms:created>
  <dcterms:modified xsi:type="dcterms:W3CDTF">2013-07-17T03:57:05Z</dcterms:modified>
  <cp:category>викторина</cp:category>
  <cp:contentStatus/>
</cp:coreProperties>
</file>